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3.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4.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7.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8.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0.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 id="2147483690" r:id="rId4"/>
    <p:sldMasterId id="2147483704" r:id="rId5"/>
    <p:sldMasterId id="2147483718" r:id="rId6"/>
    <p:sldMasterId id="2147483732" r:id="rId7"/>
    <p:sldMasterId id="2147483746" r:id="rId8"/>
    <p:sldMasterId id="2147483760" r:id="rId9"/>
    <p:sldMasterId id="2147483774" r:id="rId10"/>
    <p:sldMasterId id="2147483788" r:id="rId11"/>
    <p:sldMasterId id="2147483802" r:id="rId12"/>
    <p:sldMasterId id="2147483816" r:id="rId13"/>
    <p:sldMasterId id="2147483830" r:id="rId14"/>
    <p:sldMasterId id="2147483844" r:id="rId15"/>
    <p:sldMasterId id="2147483858" r:id="rId16"/>
    <p:sldMasterId id="2147483872" r:id="rId17"/>
    <p:sldMasterId id="2147483886" r:id="rId18"/>
    <p:sldMasterId id="2147483900" r:id="rId19"/>
    <p:sldMasterId id="2147483914" r:id="rId20"/>
    <p:sldMasterId id="2147483928" r:id="rId21"/>
  </p:sldMasterIdLst>
  <p:notesMasterIdLst>
    <p:notesMasterId r:id="rId49"/>
  </p:notesMasterIdLst>
  <p:sldIdLst>
    <p:sldId id="257" r:id="rId22"/>
    <p:sldId id="264" r:id="rId23"/>
    <p:sldId id="258" r:id="rId24"/>
    <p:sldId id="267" r:id="rId25"/>
    <p:sldId id="324" r:id="rId26"/>
    <p:sldId id="302" r:id="rId27"/>
    <p:sldId id="306" r:id="rId28"/>
    <p:sldId id="325" r:id="rId29"/>
    <p:sldId id="326" r:id="rId30"/>
    <p:sldId id="308" r:id="rId31"/>
    <p:sldId id="348" r:id="rId32"/>
    <p:sldId id="321" r:id="rId33"/>
    <p:sldId id="309" r:id="rId34"/>
    <p:sldId id="317" r:id="rId35"/>
    <p:sldId id="328" r:id="rId36"/>
    <p:sldId id="334" r:id="rId37"/>
    <p:sldId id="310" r:id="rId38"/>
    <p:sldId id="329" r:id="rId39"/>
    <p:sldId id="330" r:id="rId40"/>
    <p:sldId id="331" r:id="rId41"/>
    <p:sldId id="340" r:id="rId42"/>
    <p:sldId id="335" r:id="rId43"/>
    <p:sldId id="339" r:id="rId44"/>
    <p:sldId id="336" r:id="rId45"/>
    <p:sldId id="338" r:id="rId46"/>
    <p:sldId id="280" r:id="rId47"/>
    <p:sldId id="2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5A6A3F-4CEA-4022-9CD5-A9EE6A5CA9A1}" v="8" dt="2023-04-15T11:29:41.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60"/>
  </p:normalViewPr>
  <p:slideViewPr>
    <p:cSldViewPr snapToGrid="0">
      <p:cViewPr varScale="1">
        <p:scale>
          <a:sx n="95" d="100"/>
          <a:sy n="95" d="100"/>
        </p:scale>
        <p:origin x="2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j Tiwari" userId="2c774b26c6c12a72" providerId="LiveId" clId="{E65A6A3F-4CEA-4022-9CD5-A9EE6A5CA9A1}"/>
    <pc:docChg chg="custSel addSld delSld modSld delMainMaster">
      <pc:chgData name="Anuj Tiwari" userId="2c774b26c6c12a72" providerId="LiveId" clId="{E65A6A3F-4CEA-4022-9CD5-A9EE6A5CA9A1}" dt="2023-04-15T12:42:48.875" v="1379" actId="1076"/>
      <pc:docMkLst>
        <pc:docMk/>
      </pc:docMkLst>
      <pc:sldChg chg="addSp delSp modSp mod">
        <pc:chgData name="Anuj Tiwari" userId="2c774b26c6c12a72" providerId="LiveId" clId="{E65A6A3F-4CEA-4022-9CD5-A9EE6A5CA9A1}" dt="2023-04-15T12:37:06.998" v="1324" actId="1076"/>
        <pc:sldMkLst>
          <pc:docMk/>
          <pc:sldMk cId="0" sldId="302"/>
        </pc:sldMkLst>
        <pc:spChg chg="mod">
          <ac:chgData name="Anuj Tiwari" userId="2c774b26c6c12a72" providerId="LiveId" clId="{E65A6A3F-4CEA-4022-9CD5-A9EE6A5CA9A1}" dt="2023-04-15T12:36:41.931" v="1323" actId="1076"/>
          <ac:spMkLst>
            <pc:docMk/>
            <pc:sldMk cId="0" sldId="302"/>
            <ac:spMk id="6" creationId="{00000000-0000-0000-0000-000000000000}"/>
          </ac:spMkLst>
        </pc:spChg>
        <pc:spChg chg="mod">
          <ac:chgData name="Anuj Tiwari" userId="2c774b26c6c12a72" providerId="LiveId" clId="{E65A6A3F-4CEA-4022-9CD5-A9EE6A5CA9A1}" dt="2023-04-15T12:37:06.998" v="1324" actId="1076"/>
          <ac:spMkLst>
            <pc:docMk/>
            <pc:sldMk cId="0" sldId="302"/>
            <ac:spMk id="7" creationId="{00000000-0000-0000-0000-000000000000}"/>
          </ac:spMkLst>
        </pc:spChg>
        <pc:picChg chg="add del">
          <ac:chgData name="Anuj Tiwari" userId="2c774b26c6c12a72" providerId="LiveId" clId="{E65A6A3F-4CEA-4022-9CD5-A9EE6A5CA9A1}" dt="2023-04-15T12:34:36.519" v="1298" actId="478"/>
          <ac:picMkLst>
            <pc:docMk/>
            <pc:sldMk cId="0" sldId="302"/>
            <ac:picMk id="3" creationId="{B657D40E-F1BC-B4CA-6095-53CC5A9572A3}"/>
          </ac:picMkLst>
        </pc:picChg>
        <pc:picChg chg="add mod">
          <ac:chgData name="Anuj Tiwari" userId="2c774b26c6c12a72" providerId="LiveId" clId="{E65A6A3F-4CEA-4022-9CD5-A9EE6A5CA9A1}" dt="2023-04-15T12:35:28.972" v="1302" actId="1076"/>
          <ac:picMkLst>
            <pc:docMk/>
            <pc:sldMk cId="0" sldId="302"/>
            <ac:picMk id="5" creationId="{830AE43B-D530-6513-0DE9-AFDAC4F281A3}"/>
          </ac:picMkLst>
        </pc:picChg>
        <pc:picChg chg="del">
          <ac:chgData name="Anuj Tiwari" userId="2c774b26c6c12a72" providerId="LiveId" clId="{E65A6A3F-4CEA-4022-9CD5-A9EE6A5CA9A1}" dt="2023-04-15T12:34:30.254" v="1296" actId="478"/>
          <ac:picMkLst>
            <pc:docMk/>
            <pc:sldMk cId="0" sldId="302"/>
            <ac:picMk id="8" creationId="{00000000-0000-0000-0000-000000000000}"/>
          </ac:picMkLst>
        </pc:picChg>
      </pc:sldChg>
      <pc:sldChg chg="modSp mod">
        <pc:chgData name="Anuj Tiwari" userId="2c774b26c6c12a72" providerId="LiveId" clId="{E65A6A3F-4CEA-4022-9CD5-A9EE6A5CA9A1}" dt="2023-04-15T12:38:19.858" v="1365" actId="207"/>
        <pc:sldMkLst>
          <pc:docMk/>
          <pc:sldMk cId="0" sldId="306"/>
        </pc:sldMkLst>
        <pc:spChg chg="mod">
          <ac:chgData name="Anuj Tiwari" userId="2c774b26c6c12a72" providerId="LiveId" clId="{E65A6A3F-4CEA-4022-9CD5-A9EE6A5CA9A1}" dt="2023-04-15T12:38:19.858" v="1365" actId="207"/>
          <ac:spMkLst>
            <pc:docMk/>
            <pc:sldMk cId="0" sldId="306"/>
            <ac:spMk id="26" creationId="{00000000-0000-0000-0000-000000000000}"/>
          </ac:spMkLst>
        </pc:spChg>
      </pc:sldChg>
      <pc:sldChg chg="addSp delSp modSp mod">
        <pc:chgData name="Anuj Tiwari" userId="2c774b26c6c12a72" providerId="LiveId" clId="{E65A6A3F-4CEA-4022-9CD5-A9EE6A5CA9A1}" dt="2023-04-15T11:42:08.469" v="1295" actId="14100"/>
        <pc:sldMkLst>
          <pc:docMk/>
          <pc:sldMk cId="0" sldId="308"/>
        </pc:sldMkLst>
        <pc:spChg chg="mod">
          <ac:chgData name="Anuj Tiwari" userId="2c774b26c6c12a72" providerId="LiveId" clId="{E65A6A3F-4CEA-4022-9CD5-A9EE6A5CA9A1}" dt="2023-04-15T11:36:20.190" v="1212" actId="6549"/>
          <ac:spMkLst>
            <pc:docMk/>
            <pc:sldMk cId="0" sldId="308"/>
            <ac:spMk id="3" creationId="{00000000-0000-0000-0000-000000000000}"/>
          </ac:spMkLst>
        </pc:spChg>
        <pc:spChg chg="del">
          <ac:chgData name="Anuj Tiwari" userId="2c774b26c6c12a72" providerId="LiveId" clId="{E65A6A3F-4CEA-4022-9CD5-A9EE6A5CA9A1}" dt="2023-04-15T11:17:00.589" v="1066" actId="478"/>
          <ac:spMkLst>
            <pc:docMk/>
            <pc:sldMk cId="0" sldId="308"/>
            <ac:spMk id="4" creationId="{00000000-0000-0000-0000-000000000000}"/>
          </ac:spMkLst>
        </pc:spChg>
        <pc:spChg chg="add mod">
          <ac:chgData name="Anuj Tiwari" userId="2c774b26c6c12a72" providerId="LiveId" clId="{E65A6A3F-4CEA-4022-9CD5-A9EE6A5CA9A1}" dt="2023-04-15T11:42:08.469" v="1295" actId="14100"/>
          <ac:spMkLst>
            <pc:docMk/>
            <pc:sldMk cId="0" sldId="308"/>
            <ac:spMk id="5" creationId="{0243EDA4-19A5-844E-F88B-BA92B3A7062A}"/>
          </ac:spMkLst>
        </pc:spChg>
        <pc:spChg chg="add mod">
          <ac:chgData name="Anuj Tiwari" userId="2c774b26c6c12a72" providerId="LiveId" clId="{E65A6A3F-4CEA-4022-9CD5-A9EE6A5CA9A1}" dt="2023-04-15T11:20:22.899" v="1090" actId="14100"/>
          <ac:spMkLst>
            <pc:docMk/>
            <pc:sldMk cId="0" sldId="308"/>
            <ac:spMk id="6" creationId="{52227283-53D1-7085-B6E1-2EC5A5F9B756}"/>
          </ac:spMkLst>
        </pc:spChg>
        <pc:spChg chg="add mod">
          <ac:chgData name="Anuj Tiwari" userId="2c774b26c6c12a72" providerId="LiveId" clId="{E65A6A3F-4CEA-4022-9CD5-A9EE6A5CA9A1}" dt="2023-04-15T10:58:09.213" v="481" actId="1076"/>
          <ac:spMkLst>
            <pc:docMk/>
            <pc:sldMk cId="0" sldId="308"/>
            <ac:spMk id="7" creationId="{F7680C4E-9256-08DA-26D6-A5662BE16CCF}"/>
          </ac:spMkLst>
        </pc:spChg>
        <pc:spChg chg="add mod">
          <ac:chgData name="Anuj Tiwari" userId="2c774b26c6c12a72" providerId="LiveId" clId="{E65A6A3F-4CEA-4022-9CD5-A9EE6A5CA9A1}" dt="2023-04-15T10:51:42.192" v="221" actId="14100"/>
          <ac:spMkLst>
            <pc:docMk/>
            <pc:sldMk cId="0" sldId="308"/>
            <ac:spMk id="8" creationId="{BEC48D34-D4DE-A7B1-A218-0AFF20A9872F}"/>
          </ac:spMkLst>
        </pc:spChg>
        <pc:spChg chg="add mod">
          <ac:chgData name="Anuj Tiwari" userId="2c774b26c6c12a72" providerId="LiveId" clId="{E65A6A3F-4CEA-4022-9CD5-A9EE6A5CA9A1}" dt="2023-04-15T11:13:53.288" v="1044" actId="14100"/>
          <ac:spMkLst>
            <pc:docMk/>
            <pc:sldMk cId="0" sldId="308"/>
            <ac:spMk id="9" creationId="{8EC3EA85-E70F-8BD3-A880-BF53238985A5}"/>
          </ac:spMkLst>
        </pc:spChg>
        <pc:spChg chg="add mod">
          <ac:chgData name="Anuj Tiwari" userId="2c774b26c6c12a72" providerId="LiveId" clId="{E65A6A3F-4CEA-4022-9CD5-A9EE6A5CA9A1}" dt="2023-04-15T11:14:48.803" v="1049" actId="14100"/>
          <ac:spMkLst>
            <pc:docMk/>
            <pc:sldMk cId="0" sldId="308"/>
            <ac:spMk id="10" creationId="{294C50BA-EE85-4D58-DB33-DA4E9AE375CE}"/>
          </ac:spMkLst>
        </pc:spChg>
        <pc:spChg chg="mod">
          <ac:chgData name="Anuj Tiwari" userId="2c774b26c6c12a72" providerId="LiveId" clId="{E65A6A3F-4CEA-4022-9CD5-A9EE6A5CA9A1}" dt="2023-04-15T10:45:57.476" v="5" actId="27636"/>
          <ac:spMkLst>
            <pc:docMk/>
            <pc:sldMk cId="0" sldId="308"/>
            <ac:spMk id="26" creationId="{00000000-0000-0000-0000-000000000000}"/>
          </ac:spMkLst>
        </pc:spChg>
        <pc:picChg chg="mod modCrop">
          <ac:chgData name="Anuj Tiwari" userId="2c774b26c6c12a72" providerId="LiveId" clId="{E65A6A3F-4CEA-4022-9CD5-A9EE6A5CA9A1}" dt="2023-04-15T11:17:14.753" v="1067" actId="1076"/>
          <ac:picMkLst>
            <pc:docMk/>
            <pc:sldMk cId="0" sldId="308"/>
            <ac:picMk id="2" creationId="{00000000-0000-0000-0000-000000000000}"/>
          </ac:picMkLst>
        </pc:picChg>
      </pc:sldChg>
      <pc:sldChg chg="addSp modSp mod">
        <pc:chgData name="Anuj Tiwari" userId="2c774b26c6c12a72" providerId="LiveId" clId="{E65A6A3F-4CEA-4022-9CD5-A9EE6A5CA9A1}" dt="2023-04-15T12:42:48.875" v="1379" actId="1076"/>
        <pc:sldMkLst>
          <pc:docMk/>
          <pc:sldMk cId="0" sldId="324"/>
        </pc:sldMkLst>
        <pc:spChg chg="mod">
          <ac:chgData name="Anuj Tiwari" userId="2c774b26c6c12a72" providerId="LiveId" clId="{E65A6A3F-4CEA-4022-9CD5-A9EE6A5CA9A1}" dt="2023-04-15T12:42:25.165" v="1376" actId="1076"/>
          <ac:spMkLst>
            <pc:docMk/>
            <pc:sldMk cId="0" sldId="324"/>
            <ac:spMk id="7" creationId="{00000000-0000-0000-0000-000000000000}"/>
          </ac:spMkLst>
        </pc:spChg>
        <pc:spChg chg="mod">
          <ac:chgData name="Anuj Tiwari" userId="2c774b26c6c12a72" providerId="LiveId" clId="{E65A6A3F-4CEA-4022-9CD5-A9EE6A5CA9A1}" dt="2023-04-15T12:42:48.875" v="1379" actId="1076"/>
          <ac:spMkLst>
            <pc:docMk/>
            <pc:sldMk cId="0" sldId="324"/>
            <ac:spMk id="8" creationId="{00000000-0000-0000-0000-000000000000}"/>
          </ac:spMkLst>
        </pc:spChg>
        <pc:picChg chg="add mod">
          <ac:chgData name="Anuj Tiwari" userId="2c774b26c6c12a72" providerId="LiveId" clId="{E65A6A3F-4CEA-4022-9CD5-A9EE6A5CA9A1}" dt="2023-04-15T12:42:13.073" v="1374" actId="14100"/>
          <ac:picMkLst>
            <pc:docMk/>
            <pc:sldMk cId="0" sldId="324"/>
            <ac:picMk id="3" creationId="{C727D320-486A-64A6-1A1A-3ED0D559AA3F}"/>
          </ac:picMkLst>
        </pc:picChg>
        <pc:picChg chg="mod">
          <ac:chgData name="Anuj Tiwari" userId="2c774b26c6c12a72" providerId="LiveId" clId="{E65A6A3F-4CEA-4022-9CD5-A9EE6A5CA9A1}" dt="2023-04-15T12:42:20.277" v="1375" actId="1076"/>
          <ac:picMkLst>
            <pc:docMk/>
            <pc:sldMk cId="0" sldId="324"/>
            <ac:picMk id="5" creationId="{00000000-0000-0000-0000-000000000000}"/>
          </ac:picMkLst>
        </pc:picChg>
        <pc:picChg chg="mod">
          <ac:chgData name="Anuj Tiwari" userId="2c774b26c6c12a72" providerId="LiveId" clId="{E65A6A3F-4CEA-4022-9CD5-A9EE6A5CA9A1}" dt="2023-04-15T12:42:32.857" v="1378" actId="14100"/>
          <ac:picMkLst>
            <pc:docMk/>
            <pc:sldMk cId="0" sldId="324"/>
            <ac:picMk id="6" creationId="{00000000-0000-0000-0000-000000000000}"/>
          </ac:picMkLst>
        </pc:picChg>
      </pc:sldChg>
      <pc:sldChg chg="del">
        <pc:chgData name="Anuj Tiwari" userId="2c774b26c6c12a72" providerId="LiveId" clId="{E65A6A3F-4CEA-4022-9CD5-A9EE6A5CA9A1}" dt="2023-04-15T11:24:28.064" v="1110" actId="47"/>
        <pc:sldMkLst>
          <pc:docMk/>
          <pc:sldMk cId="0" sldId="347"/>
        </pc:sldMkLst>
      </pc:sldChg>
      <pc:sldChg chg="addSp delSp modSp add mod">
        <pc:chgData name="Anuj Tiwari" userId="2c774b26c6c12a72" providerId="LiveId" clId="{E65A6A3F-4CEA-4022-9CD5-A9EE6A5CA9A1}" dt="2023-04-15T11:40:04.445" v="1293" actId="14100"/>
        <pc:sldMkLst>
          <pc:docMk/>
          <pc:sldMk cId="3159281953" sldId="348"/>
        </pc:sldMkLst>
        <pc:spChg chg="mod">
          <ac:chgData name="Anuj Tiwari" userId="2c774b26c6c12a72" providerId="LiveId" clId="{E65A6A3F-4CEA-4022-9CD5-A9EE6A5CA9A1}" dt="2023-04-15T11:38:54.286" v="1290" actId="6549"/>
          <ac:spMkLst>
            <pc:docMk/>
            <pc:sldMk cId="3159281953" sldId="348"/>
            <ac:spMk id="3" creationId="{00000000-0000-0000-0000-000000000000}"/>
          </ac:spMkLst>
        </pc:spChg>
        <pc:spChg chg="del">
          <ac:chgData name="Anuj Tiwari" userId="2c774b26c6c12a72" providerId="LiveId" clId="{E65A6A3F-4CEA-4022-9CD5-A9EE6A5CA9A1}" dt="2023-04-15T11:16:33.294" v="1064" actId="478"/>
          <ac:spMkLst>
            <pc:docMk/>
            <pc:sldMk cId="3159281953" sldId="348"/>
            <ac:spMk id="4" creationId="{00000000-0000-0000-0000-000000000000}"/>
          </ac:spMkLst>
        </pc:spChg>
        <pc:spChg chg="mod">
          <ac:chgData name="Anuj Tiwari" userId="2c774b26c6c12a72" providerId="LiveId" clId="{E65A6A3F-4CEA-4022-9CD5-A9EE6A5CA9A1}" dt="2023-04-15T11:28:58.577" v="1192" actId="208"/>
          <ac:spMkLst>
            <pc:docMk/>
            <pc:sldMk cId="3159281953" sldId="348"/>
            <ac:spMk id="5" creationId="{0243EDA4-19A5-844E-F88B-BA92B3A7062A}"/>
          </ac:spMkLst>
        </pc:spChg>
        <pc:spChg chg="mod">
          <ac:chgData name="Anuj Tiwari" userId="2c774b26c6c12a72" providerId="LiveId" clId="{E65A6A3F-4CEA-4022-9CD5-A9EE6A5CA9A1}" dt="2023-04-15T11:20:10.819" v="1089" actId="14100"/>
          <ac:spMkLst>
            <pc:docMk/>
            <pc:sldMk cId="3159281953" sldId="348"/>
            <ac:spMk id="6" creationId="{52227283-53D1-7085-B6E1-2EC5A5F9B756}"/>
          </ac:spMkLst>
        </pc:spChg>
        <pc:spChg chg="mod">
          <ac:chgData name="Anuj Tiwari" userId="2c774b26c6c12a72" providerId="LiveId" clId="{E65A6A3F-4CEA-4022-9CD5-A9EE6A5CA9A1}" dt="2023-04-15T11:40:04.445" v="1293" actId="14100"/>
          <ac:spMkLst>
            <pc:docMk/>
            <pc:sldMk cId="3159281953" sldId="348"/>
            <ac:spMk id="8" creationId="{BEC48D34-D4DE-A7B1-A218-0AFF20A9872F}"/>
          </ac:spMkLst>
        </pc:spChg>
        <pc:spChg chg="add mod">
          <ac:chgData name="Anuj Tiwari" userId="2c774b26c6c12a72" providerId="LiveId" clId="{E65A6A3F-4CEA-4022-9CD5-A9EE6A5CA9A1}" dt="2023-04-15T11:29:36.286" v="1194" actId="1076"/>
          <ac:spMkLst>
            <pc:docMk/>
            <pc:sldMk cId="3159281953" sldId="348"/>
            <ac:spMk id="12" creationId="{79848B3B-6BD6-7348-5277-2EEF1C0FF489}"/>
          </ac:spMkLst>
        </pc:spChg>
        <pc:spChg chg="add mod">
          <ac:chgData name="Anuj Tiwari" userId="2c774b26c6c12a72" providerId="LiveId" clId="{E65A6A3F-4CEA-4022-9CD5-A9EE6A5CA9A1}" dt="2023-04-15T11:29:50.811" v="1196" actId="1076"/>
          <ac:spMkLst>
            <pc:docMk/>
            <pc:sldMk cId="3159281953" sldId="348"/>
            <ac:spMk id="13" creationId="{CB86CDF9-3AD2-42B2-EAEC-E4D29429C0EB}"/>
          </ac:spMkLst>
        </pc:spChg>
        <pc:spChg chg="mod">
          <ac:chgData name="Anuj Tiwari" userId="2c774b26c6c12a72" providerId="LiveId" clId="{E65A6A3F-4CEA-4022-9CD5-A9EE6A5CA9A1}" dt="2023-04-15T11:16:15.620" v="1062" actId="27636"/>
          <ac:spMkLst>
            <pc:docMk/>
            <pc:sldMk cId="3159281953" sldId="348"/>
            <ac:spMk id="26" creationId="{00000000-0000-0000-0000-000000000000}"/>
          </ac:spMkLst>
        </pc:spChg>
        <pc:picChg chg="del">
          <ac:chgData name="Anuj Tiwari" userId="2c774b26c6c12a72" providerId="LiveId" clId="{E65A6A3F-4CEA-4022-9CD5-A9EE6A5CA9A1}" dt="2023-04-15T11:16:28.459" v="1063" actId="478"/>
          <ac:picMkLst>
            <pc:docMk/>
            <pc:sldMk cId="3159281953" sldId="348"/>
            <ac:picMk id="2" creationId="{00000000-0000-0000-0000-000000000000}"/>
          </ac:picMkLst>
        </pc:picChg>
        <pc:picChg chg="add mod ord">
          <ac:chgData name="Anuj Tiwari" userId="2c774b26c6c12a72" providerId="LiveId" clId="{E65A6A3F-4CEA-4022-9CD5-A9EE6A5CA9A1}" dt="2023-04-15T11:18:04.507" v="1076" actId="1036"/>
          <ac:picMkLst>
            <pc:docMk/>
            <pc:sldMk cId="3159281953" sldId="348"/>
            <ac:picMk id="11" creationId="{4F48C4BA-4654-8B24-8637-B895E02E122D}"/>
          </ac:picMkLst>
        </pc:picChg>
      </pc:sldChg>
      <pc:sldMasterChg chg="del delSldLayout">
        <pc:chgData name="Anuj Tiwari" userId="2c774b26c6c12a72" providerId="LiveId" clId="{E65A6A3F-4CEA-4022-9CD5-A9EE6A5CA9A1}" dt="2023-04-15T11:24:28.064" v="1110" actId="47"/>
        <pc:sldMasterMkLst>
          <pc:docMk/>
          <pc:sldMasterMk cId="0" sldId="2147483942"/>
        </pc:sldMasterMkLst>
        <pc:sldLayoutChg chg="del">
          <pc:chgData name="Anuj Tiwari" userId="2c774b26c6c12a72" providerId="LiveId" clId="{E65A6A3F-4CEA-4022-9CD5-A9EE6A5CA9A1}" dt="2023-04-15T11:24:28.064" v="1110" actId="47"/>
          <pc:sldLayoutMkLst>
            <pc:docMk/>
            <pc:sldMasterMk cId="0" sldId="2147483942"/>
            <pc:sldLayoutMk cId="0" sldId="2147483943"/>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44"/>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45"/>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46"/>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47"/>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48"/>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49"/>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50"/>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51"/>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52"/>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53"/>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54"/>
          </pc:sldLayoutMkLst>
        </pc:sldLayoutChg>
        <pc:sldLayoutChg chg="del">
          <pc:chgData name="Anuj Tiwari" userId="2c774b26c6c12a72" providerId="LiveId" clId="{E65A6A3F-4CEA-4022-9CD5-A9EE6A5CA9A1}" dt="2023-04-15T11:24:28.064" v="1110" actId="47"/>
          <pc:sldLayoutMkLst>
            <pc:docMk/>
            <pc:sldMasterMk cId="0" sldId="2147483942"/>
            <pc:sldLayoutMk cId="0" sldId="21474839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7088C-F4A7-4A3F-BB8E-1865206E7261}" type="datetimeFigureOut">
              <a:rPr lang="en-US" smtClean="0"/>
              <a:t>4/15/2023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B444-B14D-4EEB-8B85-161F96B8CC9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3.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 Id="rId4" Type="http://schemas.openxmlformats.org/officeDocument/2006/relationships/image" Target="../media/image3.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 Id="rId4" Type="http://schemas.openxmlformats.org/officeDocument/2006/relationships/image" Target="../media/image3.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6.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image" Target="../media/image3.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7.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 Id="rId4"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 Id="rId4" Type="http://schemas.openxmlformats.org/officeDocument/2006/relationships/image" Target="../media/image3.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 Id="rId4" Type="http://schemas.openxmlformats.org/officeDocument/2006/relationships/image" Target="../media/image3.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t>4/15/2023</a:t>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44048-03F3-40F0-BB0C-BE8A840A2D31}"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F44048-03F3-40F0-BB0C-BE8A840A2D31}"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F44048-03F3-40F0-BB0C-BE8A840A2D31}"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F44048-03F3-40F0-BB0C-BE8A840A2D31}"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theme" Target="../theme/theme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t>4/15/2023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5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6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9.xml"/><Relationship Id="rId5" Type="http://schemas.openxmlformats.org/officeDocument/2006/relationships/image" Target="../media/image23.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5.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2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60.xml"/><Relationship Id="rId5" Type="http://schemas.openxmlformats.org/officeDocument/2006/relationships/image" Target="../media/image32.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34.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47.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39.xml"/><Relationship Id="rId5"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0.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3.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graphical user interfac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2" y="-9448"/>
            <a:ext cx="12201142" cy="6876896"/>
          </a:xfrm>
          <a:prstGeom prst="rect">
            <a:avLst/>
          </a:prstGeom>
        </p:spPr>
      </p:pic>
      <p:sp>
        <p:nvSpPr>
          <p:cNvPr id="13" name="Text Placeholder 4"/>
          <p:cNvSpPr txBox="1"/>
          <p:nvPr/>
        </p:nvSpPr>
        <p:spPr>
          <a:xfrm>
            <a:off x="88599" y="2567214"/>
            <a:ext cx="6600341" cy="1368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000" dirty="0">
                <a:solidFill>
                  <a:schemeClr val="bg1"/>
                </a:solidFill>
                <a:latin typeface="Century Gothic" panose="020B0502020202020204" pitchFamily="34" charset="0"/>
                <a:cs typeface="Arial" panose="020B0604020202020204" pitchFamily="34" charset="0"/>
              </a:rPr>
              <a:t>Adidas US Sales Clustering</a:t>
            </a:r>
          </a:p>
        </p:txBody>
      </p:sp>
      <p:sp>
        <p:nvSpPr>
          <p:cNvPr id="16" name="Text Placeholder 4"/>
          <p:cNvSpPr txBox="1"/>
          <p:nvPr/>
        </p:nvSpPr>
        <p:spPr>
          <a:xfrm>
            <a:off x="170180" y="4384040"/>
            <a:ext cx="4714240" cy="173037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smtClean="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bg1"/>
                </a:solidFill>
                <a:latin typeface="Century Gothic" panose="020B0502020202020204" pitchFamily="34" charset="0"/>
              </a:rPr>
              <a:t>Group A – Batch 13</a:t>
            </a:r>
          </a:p>
          <a:p>
            <a:r>
              <a:rPr lang="en-IN" sz="1400" dirty="0">
                <a:solidFill>
                  <a:srgbClr val="FFFF00"/>
                </a:solidFill>
                <a:latin typeface="Century Gothic" panose="020B0502020202020204" pitchFamily="34" charset="0"/>
              </a:rPr>
              <a:t>John Reynolds | Anuj Tiwari| Ashish Mahajan|</a:t>
            </a:r>
          </a:p>
          <a:p>
            <a:r>
              <a:rPr lang="en-IN" sz="1400" dirty="0">
                <a:solidFill>
                  <a:srgbClr val="FFFF00"/>
                </a:solidFill>
                <a:latin typeface="Century Gothic" panose="020B0502020202020204" pitchFamily="34" charset="0"/>
              </a:rPr>
              <a:t>Suraj Gutte | Trompress Fransis | Simrat Kaur | </a:t>
            </a:r>
          </a:p>
          <a:p>
            <a:r>
              <a:rPr lang="en-IN" sz="1400" dirty="0">
                <a:solidFill>
                  <a:srgbClr val="FFFF00"/>
                </a:solidFill>
                <a:latin typeface="Century Gothic" panose="020B0502020202020204" pitchFamily="34" charset="0"/>
              </a:rPr>
              <a:t>Rahila Rajvada | Priya Roy</a:t>
            </a:r>
          </a:p>
        </p:txBody>
      </p:sp>
      <p:pic>
        <p:nvPicPr>
          <p:cNvPr id="20" name="Picture 2" descr="Indian Institute of Management Indor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p:cNvSpPr txBox="1"/>
          <p:nvPr/>
        </p:nvSpPr>
        <p:spPr>
          <a:xfrm>
            <a:off x="696191" y="157715"/>
            <a:ext cx="5730009" cy="784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Century Gothic" panose="020B0502020202020204" pitchFamily="34" charset="0"/>
              </a:rPr>
              <a:t>Integrated Program in Business Analytics</a:t>
            </a:r>
          </a:p>
        </p:txBody>
      </p:sp>
      <p:pic>
        <p:nvPicPr>
          <p:cNvPr id="4" name="Picture 3"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19" y="75842"/>
            <a:ext cx="1392824" cy="6639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38200" y="121285"/>
            <a:ext cx="11098530" cy="920115"/>
          </a:xfrm>
        </p:spPr>
        <p:txBody>
          <a:bodyPr vert="horz" lIns="91440" tIns="45720" rIns="91440" bIns="45720" rtlCol="0" anchor="b">
            <a:normAutofit/>
          </a:bodyPr>
          <a:lstStyle/>
          <a:p>
            <a:r>
              <a:rPr lang="en-US" sz="4600" b="1" kern="1200" dirty="0">
                <a:solidFill>
                  <a:schemeClr val="tx1"/>
                </a:solidFill>
                <a:latin typeface="+mj-lt"/>
                <a:ea typeface="+mj-ea"/>
                <a:cs typeface="+mj-cs"/>
              </a:rPr>
              <a:t>Exploratory Data Analysis</a:t>
            </a:r>
            <a:r>
              <a:rPr lang="en-IN" altLang="en-US" sz="4600" b="1" kern="1200" dirty="0">
                <a:solidFill>
                  <a:schemeClr val="tx1"/>
                </a:solidFill>
                <a:latin typeface="+mj-lt"/>
                <a:ea typeface="+mj-ea"/>
                <a:cs typeface="+mj-cs"/>
              </a:rPr>
              <a:t> </a:t>
            </a:r>
            <a:r>
              <a:rPr lang="en-US" sz="4600" b="1" dirty="0">
                <a:sym typeface="+mn-ea"/>
              </a:rPr>
              <a:t>(Bi-variate)</a:t>
            </a:r>
            <a:r>
              <a:rPr lang="en-IN" altLang="en-US" sz="4600" b="1" dirty="0">
                <a:sym typeface="+mn-ea"/>
              </a:rPr>
              <a:t> Units sold</a:t>
            </a:r>
            <a:endParaRPr lang="en-IN" altLang="en-US" sz="4600" b="1" kern="1200" dirty="0">
              <a:solidFill>
                <a:schemeClr val="tx1"/>
              </a:solidFill>
              <a:latin typeface="+mj-lt"/>
              <a:ea typeface="+mj-ea"/>
              <a:cs typeface="+mj-cs"/>
              <a:sym typeface="+mn-ea"/>
            </a:endParaRPr>
          </a:p>
        </p:txBody>
      </p:sp>
      <p:sp>
        <p:nvSpPr>
          <p:cNvPr id="36" name="sketch line"/>
          <p:cNvSpPr>
            <a:spLocks noGrp="1" noRot="1" noChangeAspect="1" noMove="1" noResize="1" noEditPoints="1" noAdjustHandles="1" noChangeArrowheads="1" noChangeShapeType="1" noTextEdit="1"/>
          </p:cNvSpPr>
          <p:nvPr/>
        </p:nvSpPr>
        <p:spPr>
          <a:xfrm>
            <a:off x="838223" y="12148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295910" y="1406525"/>
            <a:ext cx="5105400" cy="47402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Instore Sales: Walmart, Kohl's and Amazon also initiated in 2021</a:t>
            </a:r>
            <a:r>
              <a:rPr lang="en-IN" altLang="en-US" sz="1400" dirty="0">
                <a:solidFill>
                  <a:schemeClr val="tx1"/>
                </a:solidFill>
                <a:latin typeface="Avenir Next LT Pro" panose="020B0504020202020204" pitchFamily="34" charset="0"/>
              </a:rPr>
              <a:t>. Existing players took lead in 2021 as well. </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rPr>
              <a:t>Outlet sales: </a:t>
            </a:r>
            <a:r>
              <a:rPr lang="en-IN" altLang="en-US" sz="1400" u="sng" dirty="0">
                <a:solidFill>
                  <a:schemeClr val="tx1"/>
                </a:solidFill>
                <a:latin typeface="Avenir Next LT Pro" panose="020B0504020202020204" pitchFamily="34" charset="0"/>
              </a:rPr>
              <a:t>Walmart sale dropped </a:t>
            </a:r>
            <a:r>
              <a:rPr lang="en-IN" altLang="en-US" sz="1400" dirty="0">
                <a:solidFill>
                  <a:schemeClr val="tx1"/>
                </a:solidFill>
                <a:latin typeface="Avenir Next LT Pro" panose="020B0504020202020204" pitchFamily="34" charset="0"/>
              </a:rPr>
              <a:t>and Sports direct gained the most in 2021. Amazon started sales in 2021.</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Online Sales:</a:t>
            </a:r>
            <a:r>
              <a:rPr lang="en-IN" altLang="en-US" sz="1400" dirty="0">
                <a:solidFill>
                  <a:schemeClr val="tx1"/>
                </a:solidFill>
                <a:latin typeface="Avenir Next LT Pro" panose="020B0504020202020204" pitchFamily="34" charset="0"/>
              </a:rPr>
              <a:t> Growth by all players in 2021, </a:t>
            </a:r>
            <a:r>
              <a:rPr lang="en-US" sz="1400" dirty="0">
                <a:solidFill>
                  <a:schemeClr val="tx1"/>
                </a:solidFill>
                <a:latin typeface="Avenir Next LT Pro" panose="020B0504020202020204" pitchFamily="34" charset="0"/>
              </a:rPr>
              <a:t>Amazon started in 2021. </a:t>
            </a: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sym typeface="+mn-ea"/>
              </a:rPr>
              <a:t>Instore sales: Northeast and Midwest </a:t>
            </a:r>
            <a:r>
              <a:rPr lang="en-IN" altLang="en-US" sz="1400" dirty="0">
                <a:solidFill>
                  <a:schemeClr val="tx1"/>
                </a:solidFill>
                <a:latin typeface="Avenir Next LT Pro" panose="020B0504020202020204" pitchFamily="34" charset="0"/>
                <a:sym typeface="+mn-ea"/>
              </a:rPr>
              <a:t>gained the most &amp; West and Southeast were almost stagnant.</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Outlet Sales: Northeast no sale growth, South east started and West and South gained the most.</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Online sales: Growth in all regions. Max gain by Southeast, South, West and Midwest</a:t>
            </a: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Product story: Almost unified sale for all products in 2020 in all sales methods. Men's Street footware</a:t>
            </a:r>
            <a:r>
              <a:rPr lang="en-IN" altLang="en-US" sz="1400" dirty="0">
                <a:solidFill>
                  <a:schemeClr val="tx1"/>
                </a:solidFill>
                <a:latin typeface="Avenir Next LT Pro" panose="020B0504020202020204" pitchFamily="34" charset="0"/>
              </a:rPr>
              <a:t>, Women’s Appareal and Men’s Athletic footware have grown in all </a:t>
            </a:r>
            <a:r>
              <a:rPr lang="en-US" sz="1400" dirty="0">
                <a:solidFill>
                  <a:schemeClr val="tx1"/>
                </a:solidFill>
                <a:latin typeface="Avenir Next LT Pro" panose="020B0504020202020204" pitchFamily="34" charset="0"/>
              </a:rPr>
              <a:t> considerably </a:t>
            </a:r>
            <a:r>
              <a:rPr lang="en-IN" altLang="en-US" sz="1400" dirty="0">
                <a:solidFill>
                  <a:schemeClr val="tx1"/>
                </a:solidFill>
                <a:latin typeface="Avenir Next LT Pro" panose="020B0504020202020204" pitchFamily="34" charset="0"/>
              </a:rPr>
              <a:t>in 2021 </a:t>
            </a:r>
          </a:p>
        </p:txBody>
      </p:sp>
      <p:pic>
        <p:nvPicPr>
          <p:cNvPr id="2" name="Content Placeholder 1"/>
          <p:cNvPicPr>
            <a:picLocks noGrp="1" noChangeAspect="1"/>
          </p:cNvPicPr>
          <p:nvPr>
            <p:ph idx="1"/>
          </p:nvPr>
        </p:nvPicPr>
        <p:blipFill rotWithShape="1">
          <a:blip r:embed="rId4"/>
          <a:srcRect l="2336" t="595"/>
          <a:stretch/>
        </p:blipFill>
        <p:spPr>
          <a:xfrm>
            <a:off x="5462616" y="1233144"/>
            <a:ext cx="6708742" cy="5093970"/>
          </a:xfrm>
          <a:prstGeom prst="rect">
            <a:avLst/>
          </a:prstGeom>
        </p:spPr>
      </p:pic>
      <p:sp>
        <p:nvSpPr>
          <p:cNvPr id="5" name="Rectangle: Rounded Corners 4">
            <a:extLst>
              <a:ext uri="{FF2B5EF4-FFF2-40B4-BE49-F238E27FC236}">
                <a16:creationId xmlns:a16="http://schemas.microsoft.com/office/drawing/2014/main" id="{0243EDA4-19A5-844E-F88B-BA92B3A7062A}"/>
              </a:ext>
            </a:extLst>
          </p:cNvPr>
          <p:cNvSpPr/>
          <p:nvPr/>
        </p:nvSpPr>
        <p:spPr>
          <a:xfrm>
            <a:off x="10440936" y="2013284"/>
            <a:ext cx="306070" cy="871186"/>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2227283-53D1-7085-B6E1-2EC5A5F9B756}"/>
              </a:ext>
            </a:extLst>
          </p:cNvPr>
          <p:cNvSpPr/>
          <p:nvPr/>
        </p:nvSpPr>
        <p:spPr>
          <a:xfrm>
            <a:off x="6725251" y="2237874"/>
            <a:ext cx="870683" cy="68670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F7680C4E-9256-08DA-26D6-A5662BE16CCF}"/>
              </a:ext>
            </a:extLst>
          </p:cNvPr>
          <p:cNvSpPr/>
          <p:nvPr/>
        </p:nvSpPr>
        <p:spPr>
          <a:xfrm>
            <a:off x="5666005" y="3037894"/>
            <a:ext cx="1183974" cy="147753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BEC48D34-D4DE-A7B1-A218-0AFF20A9872F}"/>
              </a:ext>
            </a:extLst>
          </p:cNvPr>
          <p:cNvSpPr/>
          <p:nvPr/>
        </p:nvSpPr>
        <p:spPr>
          <a:xfrm>
            <a:off x="10772739" y="1475875"/>
            <a:ext cx="306070" cy="1400574"/>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8EC3EA85-E70F-8BD3-A880-BF53238985A5}"/>
              </a:ext>
            </a:extLst>
          </p:cNvPr>
          <p:cNvSpPr/>
          <p:nvPr/>
        </p:nvSpPr>
        <p:spPr>
          <a:xfrm>
            <a:off x="5594374" y="5566611"/>
            <a:ext cx="6445226" cy="756650"/>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294C50BA-EE85-4D58-DB33-DA4E9AE375CE}"/>
              </a:ext>
            </a:extLst>
          </p:cNvPr>
          <p:cNvSpPr/>
          <p:nvPr/>
        </p:nvSpPr>
        <p:spPr>
          <a:xfrm>
            <a:off x="5594374" y="4691242"/>
            <a:ext cx="6445226" cy="756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5">
            <a:extLst>
              <a:ext uri="{FF2B5EF4-FFF2-40B4-BE49-F238E27FC236}">
                <a16:creationId xmlns:a16="http://schemas.microsoft.com/office/drawing/2014/main" id="{4F48C4BA-4654-8B24-8637-B895E02E122D}"/>
              </a:ext>
            </a:extLst>
          </p:cNvPr>
          <p:cNvPicPr>
            <a:picLocks noChangeAspect="1"/>
          </p:cNvPicPr>
          <p:nvPr/>
        </p:nvPicPr>
        <p:blipFill>
          <a:blip r:embed="rId2"/>
          <a:stretch>
            <a:fillRect/>
          </a:stretch>
        </p:blipFill>
        <p:spPr>
          <a:xfrm>
            <a:off x="5431155" y="1178827"/>
            <a:ext cx="6760845" cy="5427345"/>
          </a:xfrm>
          <a:prstGeom prst="rect">
            <a:avLst/>
          </a:prstGeom>
        </p:spPr>
      </p:pic>
      <p:sp>
        <p:nvSpPr>
          <p:cNvPr id="26" name="Title 25"/>
          <p:cNvSpPr>
            <a:spLocks noGrp="1"/>
          </p:cNvSpPr>
          <p:nvPr>
            <p:ph type="title"/>
          </p:nvPr>
        </p:nvSpPr>
        <p:spPr>
          <a:xfrm>
            <a:off x="838200" y="121285"/>
            <a:ext cx="11098530" cy="920115"/>
          </a:xfrm>
        </p:spPr>
        <p:txBody>
          <a:bodyPr vert="horz" lIns="91440" tIns="45720" rIns="91440" bIns="45720" rtlCol="0" anchor="b">
            <a:normAutofit fontScale="90000"/>
          </a:bodyPr>
          <a:lstStyle/>
          <a:p>
            <a:r>
              <a:rPr lang="en-US" sz="4600" b="1" kern="1200" dirty="0">
                <a:solidFill>
                  <a:schemeClr val="tx1"/>
                </a:solidFill>
                <a:latin typeface="+mj-lt"/>
                <a:ea typeface="+mj-ea"/>
                <a:cs typeface="+mj-cs"/>
              </a:rPr>
              <a:t>Exploratory Data Analysis</a:t>
            </a:r>
            <a:r>
              <a:rPr lang="en-IN" altLang="en-US" sz="4600" b="1" kern="1200" dirty="0">
                <a:solidFill>
                  <a:schemeClr val="tx1"/>
                </a:solidFill>
                <a:latin typeface="+mj-lt"/>
                <a:ea typeface="+mj-ea"/>
                <a:cs typeface="+mj-cs"/>
              </a:rPr>
              <a:t> </a:t>
            </a:r>
            <a:r>
              <a:rPr lang="en-US" sz="4600" b="1" dirty="0">
                <a:sym typeface="+mn-ea"/>
              </a:rPr>
              <a:t>(Bi-variate)</a:t>
            </a:r>
            <a:r>
              <a:rPr lang="en-IN" altLang="en-US" sz="4600" b="1" dirty="0">
                <a:sym typeface="+mn-ea"/>
              </a:rPr>
              <a:t> Total sales</a:t>
            </a:r>
            <a:endParaRPr lang="en-IN" altLang="en-US" sz="4600" b="1" kern="1200" dirty="0">
              <a:solidFill>
                <a:schemeClr val="tx1"/>
              </a:solidFill>
              <a:latin typeface="+mj-lt"/>
              <a:ea typeface="+mj-ea"/>
              <a:cs typeface="+mj-cs"/>
              <a:sym typeface="+mn-ea"/>
            </a:endParaRPr>
          </a:p>
        </p:txBody>
      </p:sp>
      <p:sp>
        <p:nvSpPr>
          <p:cNvPr id="36" name="sketch line"/>
          <p:cNvSpPr>
            <a:spLocks noGrp="1" noRot="1" noChangeAspect="1" noMove="1" noResize="1" noEditPoints="1" noAdjustHandles="1" noChangeArrowheads="1" noChangeShapeType="1" noTextEdit="1"/>
          </p:cNvSpPr>
          <p:nvPr/>
        </p:nvSpPr>
        <p:spPr>
          <a:xfrm>
            <a:off x="838223" y="12148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295910" y="1406525"/>
            <a:ext cx="5105400" cy="47402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Instore Sales: Walmart, Kohl's and Amazon also initiated in 2021</a:t>
            </a:r>
            <a:r>
              <a:rPr lang="en-IN" altLang="en-US" sz="1400" dirty="0">
                <a:solidFill>
                  <a:schemeClr val="tx1"/>
                </a:solidFill>
                <a:latin typeface="Avenir Next LT Pro" panose="020B0504020202020204" pitchFamily="34" charset="0"/>
              </a:rPr>
              <a:t>. Existing players took lead in 2021 as well. </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rPr>
              <a:t>Outlet sales: </a:t>
            </a:r>
            <a:r>
              <a:rPr lang="en-IN" altLang="en-US" sz="1400" u="sng" dirty="0">
                <a:solidFill>
                  <a:schemeClr val="tx1"/>
                </a:solidFill>
                <a:latin typeface="Avenir Next LT Pro" panose="020B0504020202020204" pitchFamily="34" charset="0"/>
              </a:rPr>
              <a:t>Walmart sale dropped </a:t>
            </a:r>
            <a:r>
              <a:rPr lang="en-IN" altLang="en-US" sz="1400" dirty="0">
                <a:solidFill>
                  <a:schemeClr val="tx1"/>
                </a:solidFill>
                <a:latin typeface="Avenir Next LT Pro" panose="020B0504020202020204" pitchFamily="34" charset="0"/>
              </a:rPr>
              <a:t>and Sports direct gained the most in 2021. Kohl’s became 3</a:t>
            </a:r>
            <a:r>
              <a:rPr lang="en-IN" altLang="en-US" sz="1400" baseline="30000" dirty="0">
                <a:solidFill>
                  <a:schemeClr val="tx1"/>
                </a:solidFill>
                <a:latin typeface="Avenir Next LT Pro" panose="020B0504020202020204" pitchFamily="34" charset="0"/>
              </a:rPr>
              <a:t>rd</a:t>
            </a:r>
            <a:r>
              <a:rPr lang="en-IN" altLang="en-US" sz="1400" dirty="0">
                <a:solidFill>
                  <a:schemeClr val="tx1"/>
                </a:solidFill>
                <a:latin typeface="Avenir Next LT Pro" panose="020B0504020202020204" pitchFamily="34" charset="0"/>
              </a:rPr>
              <a:t> largest retailer. Amazon started sales in 2021.</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Online Sales:</a:t>
            </a:r>
            <a:r>
              <a:rPr lang="en-IN" altLang="en-US" sz="1400" dirty="0">
                <a:solidFill>
                  <a:schemeClr val="tx1"/>
                </a:solidFill>
                <a:latin typeface="Avenir Next LT Pro" panose="020B0504020202020204" pitchFamily="34" charset="0"/>
              </a:rPr>
              <a:t> Growth by all players in 2021, </a:t>
            </a:r>
            <a:r>
              <a:rPr lang="en-US" sz="1400" dirty="0">
                <a:solidFill>
                  <a:schemeClr val="tx1"/>
                </a:solidFill>
                <a:latin typeface="Avenir Next LT Pro" panose="020B0504020202020204" pitchFamily="34" charset="0"/>
              </a:rPr>
              <a:t>Amazon started in 2021. </a:t>
            </a: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sym typeface="+mn-ea"/>
              </a:rPr>
              <a:t>Instore sales: Northeast and Midwest </a:t>
            </a:r>
            <a:r>
              <a:rPr lang="en-IN" altLang="en-US" sz="1400" dirty="0">
                <a:solidFill>
                  <a:schemeClr val="tx1"/>
                </a:solidFill>
                <a:latin typeface="Avenir Next LT Pro" panose="020B0504020202020204" pitchFamily="34" charset="0"/>
                <a:sym typeface="+mn-ea"/>
              </a:rPr>
              <a:t>gained the most &amp; Southeast was not growing much, </a:t>
            </a:r>
            <a:r>
              <a:rPr lang="en-IN" altLang="en-US" sz="1400" u="sng" dirty="0">
                <a:solidFill>
                  <a:schemeClr val="tx1"/>
                </a:solidFill>
                <a:latin typeface="Avenir Next LT Pro" panose="020B0504020202020204" pitchFamily="34" charset="0"/>
                <a:sym typeface="+mn-ea"/>
              </a:rPr>
              <a:t>West sale dropped</a:t>
            </a:r>
            <a:r>
              <a:rPr lang="en-IN" altLang="en-US" sz="1400" dirty="0">
                <a:solidFill>
                  <a:schemeClr val="tx1"/>
                </a:solidFill>
                <a:latin typeface="Avenir Next LT Pro" panose="020B0504020202020204" pitchFamily="34" charset="0"/>
                <a:sym typeface="+mn-ea"/>
              </a:rPr>
              <a:t>.</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Outlet Sales: </a:t>
            </a:r>
            <a:r>
              <a:rPr lang="en-IN" altLang="en-US" sz="1400" u="sng" dirty="0">
                <a:solidFill>
                  <a:schemeClr val="tx1"/>
                </a:solidFill>
                <a:latin typeface="Avenir Next LT Pro" panose="020B0504020202020204" pitchFamily="34" charset="0"/>
                <a:sym typeface="+mn-ea"/>
              </a:rPr>
              <a:t>Northeast sale dropped</a:t>
            </a:r>
            <a:r>
              <a:rPr lang="en-IN" altLang="en-US" sz="1400" dirty="0">
                <a:solidFill>
                  <a:schemeClr val="tx1"/>
                </a:solidFill>
                <a:latin typeface="Avenir Next LT Pro" panose="020B0504020202020204" pitchFamily="34" charset="0"/>
                <a:sym typeface="+mn-ea"/>
              </a:rPr>
              <a:t>, South east started and West and South gained the most.</a:t>
            </a: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Online sales: Growth in all regions. Max gain by Southeast, South, West and Midwest</a:t>
            </a:r>
          </a:p>
          <a:p>
            <a:pPr>
              <a:spcBef>
                <a:spcPts val="300"/>
              </a:spcBef>
              <a:spcAft>
                <a:spcPts val="300"/>
              </a:spcAft>
              <a:buFont typeface="Arial" panose="020B0604020202020204" pitchFamily="34" charset="0"/>
              <a:buChar char="•"/>
            </a:pP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Product story: Almost unified sale for all products in 2020 in all sales methods. Men's Street footware</a:t>
            </a:r>
            <a:r>
              <a:rPr lang="en-IN" altLang="en-US" sz="1400" dirty="0">
                <a:solidFill>
                  <a:schemeClr val="tx1"/>
                </a:solidFill>
                <a:latin typeface="Avenir Next LT Pro" panose="020B0504020202020204" pitchFamily="34" charset="0"/>
              </a:rPr>
              <a:t>, Women’s Appareal and Men’s Athletic footware have grown in all </a:t>
            </a:r>
            <a:r>
              <a:rPr lang="en-US" sz="1400" dirty="0">
                <a:solidFill>
                  <a:schemeClr val="tx1"/>
                </a:solidFill>
                <a:latin typeface="Avenir Next LT Pro" panose="020B0504020202020204" pitchFamily="34" charset="0"/>
              </a:rPr>
              <a:t> considerably </a:t>
            </a:r>
            <a:r>
              <a:rPr lang="en-IN" altLang="en-US" sz="1400" dirty="0">
                <a:solidFill>
                  <a:schemeClr val="tx1"/>
                </a:solidFill>
                <a:latin typeface="Avenir Next LT Pro" panose="020B0504020202020204" pitchFamily="34" charset="0"/>
              </a:rPr>
              <a:t>in 2021 </a:t>
            </a:r>
          </a:p>
        </p:txBody>
      </p:sp>
      <p:sp>
        <p:nvSpPr>
          <p:cNvPr id="5" name="Rectangle: Rounded Corners 4">
            <a:extLst>
              <a:ext uri="{FF2B5EF4-FFF2-40B4-BE49-F238E27FC236}">
                <a16:creationId xmlns:a16="http://schemas.microsoft.com/office/drawing/2014/main" id="{0243EDA4-19A5-844E-F88B-BA92B3A7062A}"/>
              </a:ext>
            </a:extLst>
          </p:cNvPr>
          <p:cNvSpPr/>
          <p:nvPr/>
        </p:nvSpPr>
        <p:spPr>
          <a:xfrm>
            <a:off x="10440936" y="1564105"/>
            <a:ext cx="306070" cy="1320365"/>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2227283-53D1-7085-B6E1-2EC5A5F9B756}"/>
              </a:ext>
            </a:extLst>
          </p:cNvPr>
          <p:cNvSpPr/>
          <p:nvPr/>
        </p:nvSpPr>
        <p:spPr>
          <a:xfrm>
            <a:off x="6661083" y="2135842"/>
            <a:ext cx="870683" cy="756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F7680C4E-9256-08DA-26D6-A5662BE16CCF}"/>
              </a:ext>
            </a:extLst>
          </p:cNvPr>
          <p:cNvSpPr/>
          <p:nvPr/>
        </p:nvSpPr>
        <p:spPr>
          <a:xfrm>
            <a:off x="5666005" y="3037894"/>
            <a:ext cx="1183974" cy="147753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BEC48D34-D4DE-A7B1-A218-0AFF20A9872F}"/>
              </a:ext>
            </a:extLst>
          </p:cNvPr>
          <p:cNvSpPr/>
          <p:nvPr/>
        </p:nvSpPr>
        <p:spPr>
          <a:xfrm>
            <a:off x="10160028" y="1475875"/>
            <a:ext cx="1879571" cy="65996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8EC3EA85-E70F-8BD3-A880-BF53238985A5}"/>
              </a:ext>
            </a:extLst>
          </p:cNvPr>
          <p:cNvSpPr/>
          <p:nvPr/>
        </p:nvSpPr>
        <p:spPr>
          <a:xfrm>
            <a:off x="5594374" y="5566611"/>
            <a:ext cx="6445226" cy="756650"/>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294C50BA-EE85-4D58-DB33-DA4E9AE375CE}"/>
              </a:ext>
            </a:extLst>
          </p:cNvPr>
          <p:cNvSpPr/>
          <p:nvPr/>
        </p:nvSpPr>
        <p:spPr>
          <a:xfrm>
            <a:off x="5594374" y="4691242"/>
            <a:ext cx="6445226" cy="756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79848B3B-6BD6-7348-5277-2EEF1C0FF489}"/>
              </a:ext>
            </a:extLst>
          </p:cNvPr>
          <p:cNvSpPr/>
          <p:nvPr/>
        </p:nvSpPr>
        <p:spPr>
          <a:xfrm>
            <a:off x="6081395" y="3195065"/>
            <a:ext cx="306070" cy="1320365"/>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CB86CDF9-3AD2-42B2-EAEC-E4D29429C0EB}"/>
              </a:ext>
            </a:extLst>
          </p:cNvPr>
          <p:cNvSpPr/>
          <p:nvPr/>
        </p:nvSpPr>
        <p:spPr>
          <a:xfrm>
            <a:off x="10160029" y="3252158"/>
            <a:ext cx="306070" cy="1320365"/>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159281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3410" y="621665"/>
            <a:ext cx="2494280" cy="2756535"/>
          </a:xfrm>
        </p:spPr>
        <p:txBody>
          <a:bodyPr vert="horz" lIns="91440" tIns="45720" rIns="91440" bIns="45720" rtlCol="0" anchor="b">
            <a:normAutofit/>
          </a:bodyPr>
          <a:lstStyle/>
          <a:p>
            <a:r>
              <a:rPr lang="en-US" sz="3110" b="1" kern="1200" dirty="0">
                <a:solidFill>
                  <a:schemeClr val="tx1"/>
                </a:solidFill>
                <a:latin typeface="+mj-lt"/>
                <a:ea typeface="+mj-ea"/>
                <a:cs typeface="+mj-cs"/>
              </a:rPr>
              <a:t>Exploratory Data Analysis</a:t>
            </a:r>
            <a:r>
              <a:rPr lang="en-IN" altLang="en-US" sz="3110" b="1" kern="1200" dirty="0">
                <a:solidFill>
                  <a:schemeClr val="tx1"/>
                </a:solidFill>
                <a:latin typeface="+mj-lt"/>
                <a:ea typeface="+mj-ea"/>
                <a:cs typeface="+mj-cs"/>
              </a:rPr>
              <a:t> Units sold - Region and Sales Method </a:t>
            </a:r>
            <a:r>
              <a:rPr lang="en-US" sz="3110" b="1" dirty="0">
                <a:sym typeface="+mn-ea"/>
              </a:rPr>
              <a:t>(Bi-variate)</a:t>
            </a:r>
            <a:endParaRPr lang="en-IN" altLang="en-US" sz="3110" b="1" kern="1200" dirty="0">
              <a:solidFill>
                <a:schemeClr val="tx1"/>
              </a:solidFill>
              <a:latin typeface="+mj-lt"/>
              <a:ea typeface="+mj-ea"/>
              <a:cs typeface="+mj-cs"/>
            </a:endParaRPr>
          </a:p>
        </p:txBody>
      </p:sp>
      <p:sp>
        <p:nvSpPr>
          <p:cNvPr id="6" name="sketch line"/>
          <p:cNvSpPr>
            <a:spLocks noGrp="1" noRot="1" noChangeAspect="1" noMove="1" noResize="1" noEditPoints="1" noAdjustHandles="1" noChangeArrowheads="1" noChangeShapeType="1" noTextEdit="1"/>
          </p:cNvSpPr>
          <p:nvPr/>
        </p:nvSpPr>
        <p:spPr>
          <a:xfrm rot="16200000">
            <a:off x="1470683" y="204416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3552190" y="301625"/>
            <a:ext cx="8420100" cy="28244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Instore Sales: Phenomenal growth in Northeast sold largest number of units , Midwest also grown better then the rest, almost no growth in Southeast and </a:t>
            </a:r>
            <a:r>
              <a:rPr lang="en-IN" altLang="en-US" sz="1800" dirty="0">
                <a:solidFill>
                  <a:schemeClr val="tx1"/>
                </a:solidFill>
                <a:latin typeface="Avenir Next LT Pro" panose="020B0504020202020204" pitchFamily="34" charset="0"/>
                <a:sym typeface="+mn-ea"/>
              </a:rPr>
              <a:t>sales begun in South in 2021</a:t>
            </a:r>
            <a:r>
              <a:rPr lang="en-IN" altLang="en-US" sz="1800" dirty="0">
                <a:solidFill>
                  <a:schemeClr val="tx1"/>
                </a:solidFill>
                <a:latin typeface="Avenir Next LT Pro" panose="020B0504020202020204" pitchFamily="34" charset="0"/>
              </a:rPr>
              <a:t>.</a:t>
            </a:r>
          </a:p>
          <a:p>
            <a:pPr>
              <a:spcBef>
                <a:spcPts val="300"/>
              </a:spcBef>
              <a:spcAft>
                <a:spcPts val="300"/>
              </a:spcAft>
              <a:buFont typeface="Arial" panose="020B0604020202020204" pitchFamily="34" charset="0"/>
              <a:buChar char="•"/>
            </a:pP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Online Sales: Massive sale jump in all regions, Southeast sold largest number units, Midwest sold larger qty than Northeast in 2nd year.</a:t>
            </a:r>
          </a:p>
          <a:p>
            <a:pPr>
              <a:spcBef>
                <a:spcPts val="300"/>
              </a:spcBef>
              <a:spcAft>
                <a:spcPts val="300"/>
              </a:spcAft>
              <a:buFont typeface="Arial" panose="020B0604020202020204" pitchFamily="34" charset="0"/>
              <a:buChar char="•"/>
            </a:pP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Outlet Sales: Remarkable sale improvement in West, South and Midwest, Almost no sales growth in Northeast, sales begun in Southeast in 2021.</a:t>
            </a:r>
          </a:p>
        </p:txBody>
      </p:sp>
      <p:pic>
        <p:nvPicPr>
          <p:cNvPr id="8" name="Content Placeholder 7"/>
          <p:cNvPicPr>
            <a:picLocks noGrp="1" noChangeAspect="1"/>
          </p:cNvPicPr>
          <p:nvPr>
            <p:ph idx="1"/>
          </p:nvPr>
        </p:nvPicPr>
        <p:blipFill>
          <a:blip r:embed="rId4"/>
          <a:stretch>
            <a:fillRect/>
          </a:stretch>
        </p:blipFill>
        <p:spPr>
          <a:xfrm>
            <a:off x="2301240" y="3356610"/>
            <a:ext cx="9890760" cy="2987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313690" y="849630"/>
            <a:ext cx="2392045" cy="3287395"/>
          </a:xfrm>
        </p:spPr>
        <p:txBody>
          <a:bodyPr vert="horz" lIns="91440" tIns="45720" rIns="91440" bIns="45720" rtlCol="0" anchor="ctr">
            <a:normAutofit/>
          </a:bodyPr>
          <a:lstStyle/>
          <a:p>
            <a:r>
              <a:rPr lang="en-US" sz="3700" b="1">
                <a:solidFill>
                  <a:schemeClr val="tx1"/>
                </a:solidFill>
                <a:latin typeface="+mj-lt"/>
              </a:rPr>
              <a:t>Exploratory Data Analysis</a:t>
            </a:r>
            <a:br>
              <a:rPr lang="en-US" sz="3700" b="1">
                <a:solidFill>
                  <a:schemeClr val="tx1"/>
                </a:solidFill>
                <a:latin typeface="+mj-lt"/>
              </a:rPr>
            </a:br>
            <a:r>
              <a:rPr lang="en-US" sz="3700" b="1">
                <a:solidFill>
                  <a:schemeClr val="tx1"/>
                </a:solidFill>
                <a:latin typeface="+mj-lt"/>
              </a:rPr>
              <a:t>(Bi-variate)</a:t>
            </a:r>
          </a:p>
        </p:txBody>
      </p:sp>
      <p:pic>
        <p:nvPicPr>
          <p:cNvPr id="10" name="Picture 9" descr="Histogram&#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715" y="137160"/>
            <a:ext cx="9167495" cy="6273800"/>
          </a:xfrm>
          <a:prstGeom prst="rect">
            <a:avLst/>
          </a:prstGeom>
        </p:spPr>
      </p:pic>
      <p:sp>
        <p:nvSpPr>
          <p:cNvPr id="3" name="Text Placeholder 26"/>
          <p:cNvSpPr txBox="1"/>
          <p:nvPr/>
        </p:nvSpPr>
        <p:spPr>
          <a:xfrm>
            <a:off x="3242310" y="4329430"/>
            <a:ext cx="7595235" cy="16598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IN" altLang="en-US" sz="1700" dirty="0">
                <a:solidFill>
                  <a:schemeClr val="tx1"/>
                </a:solidFill>
              </a:rPr>
              <a:t>More uniform Total Sales involving more cities evident in 2021 </a:t>
            </a:r>
          </a:p>
          <a:p>
            <a:pPr>
              <a:spcBef>
                <a:spcPts val="1800"/>
              </a:spcBef>
              <a:spcAft>
                <a:spcPts val="1200"/>
              </a:spcAft>
              <a:buFont typeface="Arial" panose="020B0604020202020204" pitchFamily="34" charset="0"/>
              <a:buChar char="•"/>
            </a:pPr>
            <a:r>
              <a:rPr lang="en-IN" altLang="en-US" sz="1700" dirty="0">
                <a:solidFill>
                  <a:schemeClr val="tx1"/>
                </a:solidFill>
              </a:rPr>
              <a:t>2020 had less frequent city wise  purchases, whereas more uniformity across cities is visible in 2021</a:t>
            </a:r>
          </a:p>
        </p:txBody>
      </p:sp>
      <p:sp>
        <p:nvSpPr>
          <p:cNvPr id="2" name="sketch line"/>
          <p:cNvSpPr>
            <a:spLocks noGrp="1" noRot="1" noChangeAspect="1" noMove="1" noResize="1" noEditPoints="1" noAdjustHandles="1" noChangeArrowheads="1" noChangeShapeType="1" noTextEdit="1"/>
          </p:cNvSpPr>
          <p:nvPr/>
        </p:nvSpPr>
        <p:spPr>
          <a:xfrm rot="16200000">
            <a:off x="1137308" y="204416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356870" y="2949575"/>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pic>
        <p:nvPicPr>
          <p:cNvPr id="6" name="Picture Placeholder 5"/>
          <p:cNvPicPr>
            <a:picLocks noGrp="1" noChangeAspect="1"/>
          </p:cNvPicPr>
          <p:nvPr>
            <p:ph type="pic" idx="1"/>
          </p:nvPr>
        </p:nvPicPr>
        <p:blipFill>
          <a:blip r:embed="rId4"/>
          <a:stretch>
            <a:fillRect/>
          </a:stretch>
        </p:blipFill>
        <p:spPr>
          <a:xfrm>
            <a:off x="5050155" y="1736090"/>
            <a:ext cx="7066280" cy="3842385"/>
          </a:xfrm>
          <a:prstGeom prst="rect">
            <a:avLst/>
          </a:prstGeom>
        </p:spPr>
      </p:pic>
      <p:sp>
        <p:nvSpPr>
          <p:cNvPr id="2" name="Title 25"/>
          <p:cNvSpPr>
            <a:spLocks noGrp="1"/>
          </p:cNvSpPr>
          <p:nvPr/>
        </p:nvSpPr>
        <p:spPr>
          <a:xfrm>
            <a:off x="643001" y="518870"/>
            <a:ext cx="3429000" cy="1719072"/>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IN" altLang="en-US" sz="4600" b="1" kern="1200" dirty="0">
                <a:solidFill>
                  <a:schemeClr val="tx1"/>
                </a:solidFill>
                <a:latin typeface="+mj-lt"/>
                <a:ea typeface="+mj-ea"/>
                <a:cs typeface="+mj-cs"/>
              </a:rPr>
              <a:t>Correlation Plot - Op Margin ratio</a:t>
            </a:r>
          </a:p>
        </p:txBody>
      </p:sp>
      <p:sp>
        <p:nvSpPr>
          <p:cNvPr id="4" name="sketch line"/>
          <p:cNvSpPr>
            <a:spLocks noGrp="1" noRot="1" noChangeAspect="1" noMove="1" noResize="1" noEditPoints="1" noAdjustHandles="1" noChangeArrowheads="1" noChangeShapeType="1" noTextEdit="1"/>
          </p:cNvSpPr>
          <p:nvPr/>
        </p:nvSpPr>
        <p:spPr>
          <a:xfrm>
            <a:off x="643278" y="2584551"/>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6"/>
          <p:cNvSpPr txBox="1"/>
          <p:nvPr/>
        </p:nvSpPr>
        <p:spPr>
          <a:xfrm>
            <a:off x="356870" y="2960370"/>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pic>
        <p:nvPicPr>
          <p:cNvPr id="7" name="Picture Placeholder 5"/>
          <p:cNvPicPr>
            <a:picLocks noChangeAspect="1"/>
          </p:cNvPicPr>
          <p:nvPr/>
        </p:nvPicPr>
        <p:blipFill>
          <a:blip r:embed="rId4"/>
          <a:stretch>
            <a:fillRect/>
          </a:stretch>
        </p:blipFill>
        <p:spPr>
          <a:xfrm>
            <a:off x="5050155" y="1746885"/>
            <a:ext cx="7066280" cy="38423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p:cNvSpPr>
            <a:spLocks noGrp="1"/>
          </p:cNvSpPr>
          <p:nvPr/>
        </p:nvSpPr>
        <p:spPr>
          <a:xfrm>
            <a:off x="630936" y="650315"/>
            <a:ext cx="3429000" cy="1719072"/>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IN" altLang="en-US" sz="4600" b="1" kern="1200" dirty="0">
                <a:solidFill>
                  <a:schemeClr val="tx1"/>
                </a:solidFill>
                <a:latin typeface="+mj-lt"/>
                <a:ea typeface="+mj-ea"/>
                <a:cs typeface="+mj-cs"/>
              </a:rPr>
              <a:t>Correlation Plot - Op Mar calculated</a:t>
            </a:r>
          </a:p>
        </p:txBody>
      </p:sp>
      <p:sp>
        <p:nvSpPr>
          <p:cNvPr id="6" name="sketch line"/>
          <p:cNvSpPr>
            <a:spLocks noGrp="1" noRot="1" noChangeAspect="1" noMove="1" noResize="1" noEditPoints="1" noAdjustHandles="1" noChangeArrowheads="1" noChangeShapeType="1" noTextEdit="1"/>
          </p:cNvSpPr>
          <p:nvPr/>
        </p:nvSpPr>
        <p:spPr>
          <a:xfrm>
            <a:off x="643278" y="2584551"/>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6"/>
          <p:cNvSpPr txBox="1"/>
          <p:nvPr/>
        </p:nvSpPr>
        <p:spPr>
          <a:xfrm>
            <a:off x="356870" y="2949575"/>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Low correlation is evident between Price per unit, Operating Margin,Operatin Profit, Total Sale and units Sold. hence </a:t>
            </a:r>
            <a:endParaRPr lang="en-US" sz="1500" dirty="0">
              <a:solidFill>
                <a:schemeClr val="tx1"/>
              </a:solidFill>
              <a:latin typeface="Avenir Next LT Pro" panose="020B0504020202020204" pitchFamily="34" charset="0"/>
            </a:endParaRPr>
          </a:p>
        </p:txBody>
      </p:sp>
      <p:pic>
        <p:nvPicPr>
          <p:cNvPr id="11" name="Content Placeholder 10"/>
          <p:cNvPicPr>
            <a:picLocks noGrp="1" noChangeAspect="1"/>
          </p:cNvPicPr>
          <p:nvPr>
            <p:ph idx="1"/>
          </p:nvPr>
        </p:nvPicPr>
        <p:blipFill>
          <a:blip r:embed="rId4"/>
          <a:stretch>
            <a:fillRect/>
          </a:stretch>
        </p:blipFill>
        <p:spPr>
          <a:xfrm>
            <a:off x="4675505" y="1598295"/>
            <a:ext cx="7516495" cy="43103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97539" y="1595120"/>
            <a:ext cx="8311181" cy="3647440"/>
          </a:xfrm>
        </p:spPr>
        <p:txBody>
          <a:bodyPr vert="horz" lIns="91440" tIns="45720" rIns="91440" bIns="45720" rtlCol="0" anchor="ctr">
            <a:normAutofit/>
          </a:bodyPr>
          <a:lstStyle/>
          <a:p>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p>
        </p:txBody>
      </p:sp>
      <p:pic>
        <p:nvPicPr>
          <p:cNvPr id="9" name="Picture 8" descr="A screenshot of a compute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34197" t="35926" r="29507" b="19444"/>
          <a:stretch>
            <a:fillRect/>
          </a:stretch>
        </p:blipFill>
        <p:spPr>
          <a:xfrm>
            <a:off x="8276606" y="3118283"/>
            <a:ext cx="3771668" cy="3091740"/>
          </a:xfrm>
          <a:prstGeom prst="rect">
            <a:avLst/>
          </a:prstGeom>
        </p:spPr>
      </p:pic>
      <p:sp>
        <p:nvSpPr>
          <p:cNvPr id="2"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p>
          <a:p>
            <a:pPr algn="ctr"/>
            <a:r>
              <a:rPr lang="en-US" sz="2000" dirty="0">
                <a:solidFill>
                  <a:schemeClr val="tx1"/>
                </a:solidFill>
                <a:latin typeface="Avenir Next LT Pro" panose="020B0504020202020204" pitchFamily="34" charset="0"/>
              </a:rPr>
              <a:t>Clustering</a:t>
            </a:r>
          </a:p>
        </p:txBody>
      </p:sp>
      <p:pic>
        <p:nvPicPr>
          <p:cNvPr id="8" name="Picture 7" descr="A screenshot of a computer&#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33533" t="38333" r="29159" b="17037"/>
          <a:stretch>
            <a:fillRect/>
          </a:stretch>
        </p:blipFill>
        <p:spPr>
          <a:xfrm>
            <a:off x="36202" y="3124855"/>
            <a:ext cx="3855680" cy="3075008"/>
          </a:xfrm>
          <a:prstGeom prst="rect">
            <a:avLst/>
          </a:prstGeom>
        </p:spPr>
      </p:pic>
      <p:pic>
        <p:nvPicPr>
          <p:cNvPr id="10" name="Picture 9" descr="A screenshot of a computer&#10;&#10;Description automatically generated with medium confidence"/>
          <p:cNvPicPr>
            <a:picLocks noChangeAspect="1"/>
          </p:cNvPicPr>
          <p:nvPr/>
        </p:nvPicPr>
        <p:blipFill rotWithShape="1">
          <a:blip r:embed="rId4">
            <a:extLst>
              <a:ext uri="{28A0092B-C50C-407E-A947-70E740481C1C}">
                <a14:useLocalDpi xmlns:a14="http://schemas.microsoft.com/office/drawing/2010/main" val="0"/>
              </a:ext>
            </a:extLst>
          </a:blip>
          <a:srcRect l="33185" t="32292" r="29508" b="23437"/>
          <a:stretch>
            <a:fillRect/>
          </a:stretch>
        </p:blipFill>
        <p:spPr>
          <a:xfrm>
            <a:off x="4002697" y="3002280"/>
            <a:ext cx="4041792" cy="3197583"/>
          </a:xfrm>
          <a:prstGeom prst="rect">
            <a:avLst/>
          </a:prstGeom>
        </p:spPr>
      </p:pic>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p>
          <a:p>
            <a:pPr algn="ctr"/>
            <a:r>
              <a:rPr lang="en-US" sz="2000" dirty="0">
                <a:solidFill>
                  <a:schemeClr val="tx1"/>
                </a:solidFill>
                <a:latin typeface="Avenir Next LT Pro" panose="020B0504020202020204" pitchFamily="34" charset="0"/>
              </a:rPr>
              <a:t>Clustering</a:t>
            </a:r>
          </a:p>
        </p:txBody>
      </p:sp>
      <p:sp>
        <p:nvSpPr>
          <p:cNvPr id="14" name="Title 25"/>
          <p:cNvSpPr txBox="1"/>
          <p:nvPr/>
        </p:nvSpPr>
        <p:spPr>
          <a:xfrm>
            <a:off x="756921" y="498522"/>
            <a:ext cx="250444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800" b="1" dirty="0">
                <a:solidFill>
                  <a:schemeClr val="tx1"/>
                </a:solidFill>
                <a:latin typeface="Avenir Next LT Pro" panose="020B0504020202020204" pitchFamily="34" charset="0"/>
              </a:rPr>
              <a:t>Clustering technique Selection </a:t>
            </a:r>
          </a:p>
        </p:txBody>
      </p:sp>
      <p:sp>
        <p:nvSpPr>
          <p:cNvPr id="15" name="Text Placeholder 26"/>
          <p:cNvSpPr txBox="1"/>
          <p:nvPr/>
        </p:nvSpPr>
        <p:spPr>
          <a:xfrm>
            <a:off x="3149600"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5"/>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6"/>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80365"/>
            <a:ext cx="5171299" cy="933173"/>
          </a:xfrm>
        </p:spPr>
        <p:txBody>
          <a:bodyPr vert="horz" lIns="91440" tIns="45720" rIns="91440" bIns="45720" rtlCol="0" anchor="ctr">
            <a:normAutofit/>
          </a:bodyPr>
          <a:lstStyle/>
          <a:p>
            <a:r>
              <a:rPr lang="en-US" sz="3700" b="1" dirty="0">
                <a:solidFill>
                  <a:schemeClr val="tx1"/>
                </a:solidFill>
                <a:latin typeface="+mj-lt"/>
              </a:rPr>
              <a:t>Clustering</a:t>
            </a:r>
            <a:br>
              <a:rPr lang="en-US" sz="3700" b="1" dirty="0">
                <a:solidFill>
                  <a:schemeClr val="tx1"/>
                </a:solidFill>
                <a:latin typeface="+mj-lt"/>
              </a:rPr>
            </a:br>
            <a:r>
              <a:rPr lang="en-US" sz="1500" b="1" dirty="0">
                <a:solidFill>
                  <a:schemeClr val="tx1"/>
                </a:solidFill>
                <a:latin typeface="+mj-lt"/>
              </a:rPr>
              <a:t>(K- Prototype Method)</a:t>
            </a:r>
            <a:endParaRPr lang="en-US" sz="3700" b="1" dirty="0">
              <a:solidFill>
                <a:schemeClr val="tx1"/>
              </a:solidFill>
              <a:latin typeface="+mj-lt"/>
            </a:endParaRPr>
          </a:p>
        </p:txBody>
      </p:sp>
      <p:sp>
        <p:nvSpPr>
          <p:cNvPr id="3" name="Text Placeholder 26"/>
          <p:cNvSpPr txBox="1"/>
          <p:nvPr/>
        </p:nvSpPr>
        <p:spPr>
          <a:xfrm>
            <a:off x="497539" y="111760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K Prototype which has the ability to cluster categorical features has been selected as it has shown similar clusters when compared to the other clustering methods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3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(blue): Low operating margin but the other features are trending high </a:t>
            </a: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(red): Similar characteristics as cluster 1 but the averages for the features are significantly low</a:t>
            </a: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3 (green): High operating margin whereas the other features are trending comparatively low</a:t>
            </a:r>
          </a:p>
        </p:txBody>
      </p:sp>
      <p:pic>
        <p:nvPicPr>
          <p:cNvPr id="5" name="Picture 4" descr="Chart, line cha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9" name="Picture 8" descr="A screenshot of a computer&#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34197" t="35926" r="29507" b="19444"/>
          <a:stretch>
            <a:fillRect/>
          </a:stretch>
        </p:blipFill>
        <p:spPr>
          <a:xfrm>
            <a:off x="8041439" y="3308572"/>
            <a:ext cx="3733800" cy="30607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a:t>
            </a:r>
          </a:p>
        </p:txBody>
      </p:sp>
      <p:sp>
        <p:nvSpPr>
          <p:cNvPr id="3" name="Text Placeholder 26"/>
          <p:cNvSpPr txBox="1"/>
          <p:nvPr/>
        </p:nvSpPr>
        <p:spPr>
          <a:xfrm>
            <a:off x="210820" y="1442720"/>
            <a:ext cx="6313805" cy="53441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Sales methods are almost evenly distributed</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 </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Outlet sales are higher than the in-store sales</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Online sales are significantly higher</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most frequently occurring item</a:t>
            </a:r>
          </a:p>
        </p:txBody>
      </p:sp>
      <p:pic>
        <p:nvPicPr>
          <p:cNvPr id="19" name="Picture 18" descr="Ico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1925" y="59690"/>
            <a:ext cx="2867025" cy="6330950"/>
          </a:xfrm>
          <a:prstGeom prst="rect">
            <a:avLst/>
          </a:prstGeom>
        </p:spPr>
      </p:pic>
      <p:pic>
        <p:nvPicPr>
          <p:cNvPr id="21" name="Picture 20" descr="A picture containing icon&#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7555" y="117475"/>
            <a:ext cx="1880235" cy="61175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75"/>
            <a:ext cx="10515600" cy="717452"/>
          </a:xfrm>
        </p:spPr>
        <p:txBody>
          <a:bodyPr>
            <a:normAutofit/>
          </a:bodyPr>
          <a:lstStyle/>
          <a:p>
            <a:r>
              <a:rPr lang="en-US" sz="2800" dirty="0"/>
              <a:t>Agenda</a:t>
            </a:r>
          </a:p>
        </p:txBody>
      </p:sp>
      <p:sp>
        <p:nvSpPr>
          <p:cNvPr id="6" name="TextBox 5"/>
          <p:cNvSpPr txBox="1"/>
          <p:nvPr/>
        </p:nvSpPr>
        <p:spPr>
          <a:xfrm>
            <a:off x="838200" y="984739"/>
            <a:ext cx="11119338" cy="4647426"/>
          </a:xfrm>
          <a:prstGeom prst="rect">
            <a:avLst/>
          </a:prstGeom>
          <a:noFill/>
        </p:spPr>
        <p:txBody>
          <a:bodyPr wrap="square" rtlCol="0">
            <a:spAutoFit/>
          </a:bodyPr>
          <a:lstStyle/>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Business Problem and Objectives</a:t>
            </a: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Executive Summary</a:t>
            </a: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Overview and Key Business Assumptions (if any)</a:t>
            </a: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Preparation and Pre-processing</a:t>
            </a:r>
          </a:p>
          <a:p>
            <a:pPr marL="1082675" lvl="1" indent="-281305">
              <a:spcBef>
                <a:spcPts val="1000"/>
              </a:spcBef>
              <a:buFont typeface="Open Sans" panose="020B0606030504020204" pitchFamily="34" charset="0"/>
              <a:buChar char="−"/>
              <a:tabLst>
                <a:tab pos="984250" algn="l"/>
              </a:tabLst>
              <a:defRPr/>
            </a:pPr>
            <a:r>
              <a:rPr lang="en-US" sz="1200" dirty="0">
                <a:solidFill>
                  <a:schemeClr val="bg1"/>
                </a:solidFill>
                <a:latin typeface="Open Sans" panose="020B0606030504020204" pitchFamily="34" charset="0"/>
              </a:rPr>
              <a:t>Sanity checks, treatment and transformations for analytical dataset preparation</a:t>
            </a: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Exploratory Data Analysis</a:t>
            </a: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Key Business Findings and Insights</a:t>
            </a: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Development and Validations</a:t>
            </a: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comparisons on key scoring metrics and model finalization</a:t>
            </a: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Dashboarding (required only</a:t>
            </a:r>
            <a:r>
              <a:rPr lang="en-US" sz="1600" dirty="0">
                <a:solidFill>
                  <a:prstClr val="white"/>
                </a:solidFill>
                <a:latin typeface="Open Sans" panose="020B0606030504020204" pitchFamily="34" charset="0"/>
              </a:rPr>
              <a:t> when it is in scope of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Business</a:t>
            </a:r>
            <a:r>
              <a:rPr lang="en-US" sz="1600" dirty="0">
                <a:solidFill>
                  <a:prstClr val="white"/>
                </a:solidFill>
                <a:latin typeface="Open Sans" panose="020B0606030504020204" pitchFamily="34" charset="0"/>
              </a:rPr>
              <a:t>s Recommendations and Potential Business Impact</a:t>
            </a: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Next Steps</a:t>
            </a: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prstClr val="white"/>
                </a:solidFill>
                <a:latin typeface="Open Sans" panose="020B0606030504020204" pitchFamily="34" charset="0"/>
              </a:rPr>
              <a:t>Appendix</a:t>
            </a:r>
            <a:endParaRPr kumimoji="0" lang="en-US" b="0" i="1"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(Retailer and Region - optional)</a:t>
            </a:r>
          </a:p>
        </p:txBody>
      </p:sp>
      <p:sp>
        <p:nvSpPr>
          <p:cNvPr id="3" name="Text Placeholder 26"/>
          <p:cNvSpPr txBox="1"/>
          <p:nvPr/>
        </p:nvSpPr>
        <p:spPr>
          <a:xfrm>
            <a:off x="210589" y="822960"/>
            <a:ext cx="6313893"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p>
          <a:p>
            <a:pPr lvl="1">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6" name="Picture 5"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4465" y="49530"/>
            <a:ext cx="1939925" cy="6167755"/>
          </a:xfrm>
          <a:prstGeom prst="rect">
            <a:avLst/>
          </a:prstGeom>
        </p:spPr>
      </p:pic>
      <p:pic>
        <p:nvPicPr>
          <p:cNvPr id="8" name="Picture 7" descr="Logo&#10;&#10;Description automatically generated with medium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2195" y="99060"/>
            <a:ext cx="1880235" cy="61175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97539" y="1595120"/>
            <a:ext cx="8311181" cy="3647440"/>
          </a:xfrm>
        </p:spPr>
        <p:txBody>
          <a:bodyPr vert="horz" lIns="91440" tIns="45720" rIns="91440" bIns="45720" rtlCol="0" anchor="ctr">
            <a:normAutofit/>
          </a:bodyPr>
          <a:lstStyle/>
          <a:p>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b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br>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(Only 2 Clusters)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p>
        </p:txBody>
      </p:sp>
      <p:sp>
        <p:nvSpPr>
          <p:cNvPr id="7"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p>
          <a:p>
            <a:pPr algn="ctr"/>
            <a:r>
              <a:rPr lang="en-US" sz="2000" dirty="0">
                <a:solidFill>
                  <a:schemeClr val="tx1"/>
                </a:solidFill>
                <a:latin typeface="Avenir Next LT Pro" panose="020B0504020202020204" pitchFamily="34" charset="0"/>
              </a:rPr>
              <a:t>Clustering</a:t>
            </a:r>
          </a:p>
        </p:txBody>
      </p:sp>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p>
          <a:p>
            <a:pPr algn="ctr"/>
            <a:r>
              <a:rPr lang="en-US" sz="2000" dirty="0">
                <a:solidFill>
                  <a:schemeClr val="tx1"/>
                </a:solidFill>
                <a:latin typeface="Avenir Next LT Pro" panose="020B0504020202020204" pitchFamily="34" charset="0"/>
              </a:rPr>
              <a:t>Clustering</a:t>
            </a:r>
          </a:p>
        </p:txBody>
      </p:sp>
      <p:sp>
        <p:nvSpPr>
          <p:cNvPr id="14" name="Title 25"/>
          <p:cNvSpPr txBox="1"/>
          <p:nvPr/>
        </p:nvSpPr>
        <p:spPr>
          <a:xfrm>
            <a:off x="756921" y="498522"/>
            <a:ext cx="250444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800" b="1" dirty="0">
                <a:solidFill>
                  <a:schemeClr val="tx1"/>
                </a:solidFill>
                <a:latin typeface="Avenir Next LT Pro" panose="020B0504020202020204" pitchFamily="34" charset="0"/>
              </a:rPr>
              <a:t>Clustering technique Selection </a:t>
            </a:r>
          </a:p>
        </p:txBody>
      </p:sp>
      <p:sp>
        <p:nvSpPr>
          <p:cNvPr id="15" name="Text Placeholder 26"/>
          <p:cNvSpPr txBox="1"/>
          <p:nvPr/>
        </p:nvSpPr>
        <p:spPr>
          <a:xfrm>
            <a:off x="3209409"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p>
        </p:txBody>
      </p:sp>
      <p:pic>
        <p:nvPicPr>
          <p:cNvPr id="8" name="Picture 7"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3924" t="45629" r="30224" b="12445"/>
          <a:stretch>
            <a:fillRect/>
          </a:stretch>
        </p:blipFill>
        <p:spPr>
          <a:xfrm>
            <a:off x="4452375" y="3423443"/>
            <a:ext cx="3688080" cy="2875280"/>
          </a:xfrm>
          <a:prstGeom prst="rect">
            <a:avLst/>
          </a:prstGeom>
        </p:spPr>
      </p:pic>
      <p:pic>
        <p:nvPicPr>
          <p:cNvPr id="12" name="Picture 11" descr="Graphical user interface, text, application&#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34265" t="43477" r="29883" b="14597"/>
          <a:stretch>
            <a:fillRect/>
          </a:stretch>
        </p:blipFill>
        <p:spPr>
          <a:xfrm>
            <a:off x="8253685" y="3413586"/>
            <a:ext cx="3688080" cy="2875280"/>
          </a:xfrm>
          <a:prstGeom prst="rect">
            <a:avLst/>
          </a:prstGeom>
        </p:spPr>
      </p:pic>
      <p:pic>
        <p:nvPicPr>
          <p:cNvPr id="16" name="Picture 15" descr="A screenshot of a computer&#10;&#10;Description automatically generated"/>
          <p:cNvPicPr>
            <a:picLocks noChangeAspect="1"/>
          </p:cNvPicPr>
          <p:nvPr/>
        </p:nvPicPr>
        <p:blipFill rotWithShape="1">
          <a:blip r:embed="rId6">
            <a:extLst>
              <a:ext uri="{28A0092B-C50C-407E-A947-70E740481C1C}">
                <a14:useLocalDpi xmlns:a14="http://schemas.microsoft.com/office/drawing/2010/main" val="0"/>
              </a:ext>
            </a:extLst>
          </a:blip>
          <a:srcRect l="34202" t="41700" r="28613" b="13411"/>
          <a:stretch>
            <a:fillRect/>
          </a:stretch>
        </p:blipFill>
        <p:spPr>
          <a:xfrm>
            <a:off x="403879" y="3413586"/>
            <a:ext cx="3825222" cy="30784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p:cNvSpPr txBox="1"/>
          <p:nvPr/>
        </p:nvSpPr>
        <p:spPr>
          <a:xfrm>
            <a:off x="395939" y="83312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2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(red): Low operating margin but the other features are trending high </a:t>
            </a: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(blue): High operating margin but other features are performing low</a:t>
            </a:r>
          </a:p>
        </p:txBody>
      </p:sp>
      <p:sp>
        <p:nvSpPr>
          <p:cNvPr id="26" name="Title 25"/>
          <p:cNvSpPr>
            <a:spLocks noGrp="1"/>
          </p:cNvSpPr>
          <p:nvPr>
            <p:ph type="title"/>
          </p:nvPr>
        </p:nvSpPr>
        <p:spPr>
          <a:xfrm>
            <a:off x="497539" y="1076960"/>
            <a:ext cx="5171299" cy="933173"/>
          </a:xfrm>
        </p:spPr>
        <p:txBody>
          <a:bodyPr vert="horz" lIns="91440" tIns="45720" rIns="91440" bIns="45720" rtlCol="0" anchor="ctr">
            <a:normAutofit/>
          </a:bodyPr>
          <a:lstStyle/>
          <a:p>
            <a:r>
              <a:rPr lang="en-US" sz="3700" b="1" dirty="0">
                <a:solidFill>
                  <a:schemeClr val="tx1"/>
                </a:solidFill>
                <a:latin typeface="+mj-lt"/>
              </a:rPr>
              <a:t>Clustering</a:t>
            </a:r>
            <a:br>
              <a:rPr lang="en-US" sz="3700" b="1" dirty="0">
                <a:solidFill>
                  <a:schemeClr val="tx1"/>
                </a:solidFill>
                <a:latin typeface="+mj-lt"/>
              </a:rPr>
            </a:br>
            <a:r>
              <a:rPr lang="en-US" sz="1500" b="1" dirty="0">
                <a:solidFill>
                  <a:schemeClr val="tx1"/>
                </a:solidFill>
                <a:latin typeface="+mj-lt"/>
              </a:rPr>
              <a:t>(K- means Method)</a:t>
            </a:r>
            <a:endParaRPr lang="en-US" sz="3700" b="1" dirty="0">
              <a:solidFill>
                <a:schemeClr val="tx1"/>
              </a:solidFill>
              <a:latin typeface="+mj-lt"/>
            </a:endParaRPr>
          </a:p>
        </p:txBody>
      </p:sp>
      <p:pic>
        <p:nvPicPr>
          <p:cNvPr id="5" name="Picture 4" descr="Chart, line cha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2" name="Picture 1" descr="Graphical user interface, text, application&#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34265" t="43477" r="29883" b="14597"/>
          <a:stretch>
            <a:fillRect/>
          </a:stretch>
        </p:blipFill>
        <p:spPr>
          <a:xfrm>
            <a:off x="7898085" y="3472454"/>
            <a:ext cx="3688080" cy="28752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(Sales method and Product)</a:t>
            </a:r>
          </a:p>
        </p:txBody>
      </p:sp>
      <p:sp>
        <p:nvSpPr>
          <p:cNvPr id="3" name="Text Placeholder 26"/>
          <p:cNvSpPr txBox="1"/>
          <p:nvPr/>
        </p:nvSpPr>
        <p:spPr>
          <a:xfrm>
            <a:off x="210589" y="822960"/>
            <a:ext cx="5607559"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4" name="Picture 3" descr="Logo&#10;&#10;Description automatically generated with low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053" y="4049969"/>
            <a:ext cx="5926301" cy="2843591"/>
          </a:xfrm>
          <a:prstGeom prst="rect">
            <a:avLst/>
          </a:prstGeom>
        </p:spPr>
      </p:pic>
      <p:pic>
        <p:nvPicPr>
          <p:cNvPr id="7" name="Picture 6" descr="Logo&#10;&#10;Description automatically generated with medium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3978" y="822960"/>
            <a:ext cx="6204973" cy="24910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7997" y="92580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(Region and Retailer)</a:t>
            </a:r>
          </a:p>
        </p:txBody>
      </p:sp>
      <p:sp>
        <p:nvSpPr>
          <p:cNvPr id="6" name="Text Placeholder 26"/>
          <p:cNvSpPr txBox="1"/>
          <p:nvPr/>
        </p:nvSpPr>
        <p:spPr>
          <a:xfrm>
            <a:off x="210820" y="1887855"/>
            <a:ext cx="5516880" cy="48990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8" name="Picture 7" descr="Chart, logo, pie cha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735" y="797560"/>
            <a:ext cx="5807710" cy="2780665"/>
          </a:xfrm>
          <a:prstGeom prst="rect">
            <a:avLst/>
          </a:prstGeom>
        </p:spPr>
      </p:pic>
      <p:pic>
        <p:nvPicPr>
          <p:cNvPr id="9" name="Picture 8" descr="Chart, logo, pie chart&#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735" y="3850640"/>
            <a:ext cx="5858510" cy="27806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520" y="2684611"/>
            <a:ext cx="9532890" cy="1325563"/>
          </a:xfrm>
        </p:spPr>
        <p:txBody>
          <a:bodyPr/>
          <a:lstStyle/>
          <a:p>
            <a:r>
              <a:rPr lang="en-US" dirty="0">
                <a:latin typeface="Century Gothic" panose="020B0502020202020204" pitchFamily="34" charset="0"/>
              </a:rPr>
              <a:t>Thank You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463551" y="1184288"/>
            <a:ext cx="4585969" cy="713216"/>
          </a:xfrm>
        </p:spPr>
        <p:txBody>
          <a:bodyPr/>
          <a:lstStyle/>
          <a:p>
            <a:r>
              <a:rPr lang="en-US" b="1" dirty="0">
                <a:latin typeface="Century Gothic" panose="020B0502020202020204" pitchFamily="34" charset="0"/>
              </a:rPr>
              <a:t>Problem Statement</a:t>
            </a:r>
          </a:p>
        </p:txBody>
      </p:sp>
      <p:sp>
        <p:nvSpPr>
          <p:cNvPr id="27" name="Text Placeholder 26"/>
          <p:cNvSpPr>
            <a:spLocks noGrp="1"/>
          </p:cNvSpPr>
          <p:nvPr>
            <p:ph type="body" sz="quarter" idx="13"/>
          </p:nvPr>
        </p:nvSpPr>
        <p:spPr>
          <a:xfrm>
            <a:off x="6295391" y="4114801"/>
            <a:ext cx="4443729" cy="1715782"/>
          </a:xfrm>
        </p:spPr>
        <p:txBody>
          <a:bodyPr>
            <a:normAutofit/>
          </a:bodyPr>
          <a:lstStyle/>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Higher Revenue</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Customer Understanding</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Target Marketing</a:t>
            </a:r>
          </a:p>
          <a:p>
            <a:pPr marL="0" indent="0" algn="r">
              <a:lnSpc>
                <a:spcPct val="100000"/>
              </a:lnSpc>
              <a:spcBef>
                <a:spcPts val="1800"/>
              </a:spcBef>
              <a:spcAft>
                <a:spcPts val="1200"/>
              </a:spcAft>
              <a:buNone/>
            </a:pPr>
            <a:endParaRPr lang="en-US" dirty="0">
              <a:latin typeface="Century Gothic" panose="020B0502020202020204" pitchFamily="34" charset="0"/>
            </a:endParaRPr>
          </a:p>
        </p:txBody>
      </p:sp>
      <p:sp>
        <p:nvSpPr>
          <p:cNvPr id="2" name="Title 25"/>
          <p:cNvSpPr txBox="1"/>
          <p:nvPr/>
        </p:nvSpPr>
        <p:spPr>
          <a:xfrm>
            <a:off x="6640831" y="33761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Primary Objectives</a:t>
            </a:r>
          </a:p>
        </p:txBody>
      </p:sp>
      <p:sp>
        <p:nvSpPr>
          <p:cNvPr id="3" name="Text Placeholder 26"/>
          <p:cNvSpPr txBox="1"/>
          <p:nvPr/>
        </p:nvSpPr>
        <p:spPr>
          <a:xfrm>
            <a:off x="544831" y="1987539"/>
            <a:ext cx="5297169" cy="1715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800"/>
              </a:spcBef>
              <a:spcAft>
                <a:spcPts val="1200"/>
              </a:spcAft>
              <a:buFontTx/>
              <a:buNone/>
            </a:pPr>
            <a:r>
              <a:rPr lang="en-US" dirty="0">
                <a:solidFill>
                  <a:srgbClr val="000000"/>
                </a:solidFill>
                <a:latin typeface="Century Gothic" panose="020B0502020202020204" pitchFamily="34" charset="0"/>
              </a:rPr>
              <a:t>Segment the retailers based on various attributes such as type of product purchases, profit, total sales, sales method in order to better facilitate and improve the processes wherever necessary </a:t>
            </a:r>
            <a:endParaRPr lang="en-US" dirty="0">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676911" y="1011568"/>
            <a:ext cx="4585969" cy="713216"/>
          </a:xfrm>
        </p:spPr>
        <p:txBody>
          <a:bodyPr/>
          <a:lstStyle/>
          <a:p>
            <a:r>
              <a:rPr lang="en-US" b="1" dirty="0">
                <a:latin typeface="Century Gothic" panose="020B0502020202020204" pitchFamily="34" charset="0"/>
              </a:rPr>
              <a:t>About the Dataset</a:t>
            </a:r>
          </a:p>
        </p:txBody>
      </p:sp>
      <p:sp>
        <p:nvSpPr>
          <p:cNvPr id="27" name="Text Placeholder 26"/>
          <p:cNvSpPr>
            <a:spLocks noGrp="1"/>
          </p:cNvSpPr>
          <p:nvPr>
            <p:ph type="body" sz="quarter" idx="13"/>
          </p:nvPr>
        </p:nvSpPr>
        <p:spPr>
          <a:xfrm>
            <a:off x="6447791" y="4419601"/>
            <a:ext cx="4443729" cy="1715782"/>
          </a:xfrm>
        </p:spPr>
        <p:txBody>
          <a:bodyPr>
            <a:normAutofit fontScale="90000"/>
          </a:bodyPr>
          <a:lstStyle/>
          <a:p>
            <a:pPr algn="just"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The Retailer ID in the data is redundant data as it is not giving any meaningful insight.</a:t>
            </a: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Data is authentic / general purpose retail data and inferences may lead to valur to business.</a:t>
            </a: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solidFill>
                  <a:srgbClr val="FF0000"/>
                </a:solidFill>
                <a:latin typeface="Century Gothic" panose="020B0502020202020204" pitchFamily="34" charset="0"/>
              </a:rPr>
              <a:t>Operating margin is ratio and is treated accordingly</a:t>
            </a:r>
          </a:p>
        </p:txBody>
      </p:sp>
      <p:sp>
        <p:nvSpPr>
          <p:cNvPr id="2" name="Title 25"/>
          <p:cNvSpPr txBox="1"/>
          <p:nvPr/>
        </p:nvSpPr>
        <p:spPr>
          <a:xfrm>
            <a:off x="6793231" y="36809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Assumptions</a:t>
            </a:r>
          </a:p>
        </p:txBody>
      </p:sp>
      <p:sp>
        <p:nvSpPr>
          <p:cNvPr id="3" name="Text Placeholder 26"/>
          <p:cNvSpPr txBox="1"/>
          <p:nvPr/>
        </p:nvSpPr>
        <p:spPr>
          <a:xfrm>
            <a:off x="544831" y="1814818"/>
            <a:ext cx="5693409" cy="2360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1800"/>
              </a:spcBef>
              <a:spcAft>
                <a:spcPts val="1200"/>
              </a:spcAft>
              <a:buFontTx/>
              <a:buNone/>
            </a:pPr>
            <a:r>
              <a:rPr lang="en-US" dirty="0">
                <a:solidFill>
                  <a:srgbClr val="000000"/>
                </a:solidFill>
                <a:latin typeface="Century Gothic" panose="020B0502020202020204" pitchFamily="34" charset="0"/>
              </a:rPr>
              <a:t>Adidas US sales dataset is a collection of data that includes information on the sales of Adidas products. This type of dataset include</a:t>
            </a:r>
            <a:r>
              <a:rPr lang="en-IN" altLang="en-US" dirty="0">
                <a:solidFill>
                  <a:srgbClr val="000000"/>
                </a:solidFill>
                <a:latin typeface="Century Gothic" panose="020B0502020202020204" pitchFamily="34" charset="0"/>
              </a:rPr>
              <a:t>s</a:t>
            </a:r>
            <a:r>
              <a:rPr lang="en-US" dirty="0">
                <a:solidFill>
                  <a:srgbClr val="000000"/>
                </a:solidFill>
                <a:latin typeface="Century Gothic" panose="020B0502020202020204" pitchFamily="34" charset="0"/>
              </a:rPr>
              <a:t> details such as the number of units sold, the total sales revenue, the location of the sales, the type of product sold, and any other relevant information. The general invoice timestamps range from </a:t>
            </a:r>
            <a:r>
              <a:rPr lang="en-US" i="1" dirty="0">
                <a:solidFill>
                  <a:srgbClr val="000000"/>
                </a:solidFill>
                <a:latin typeface="Century Gothic" panose="020B0502020202020204" pitchFamily="34" charset="0"/>
              </a:rPr>
              <a:t>1/1/2020 to 31/12/2021</a:t>
            </a: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1240791" y="342278"/>
            <a:ext cx="4585969" cy="713216"/>
          </a:xfrm>
        </p:spPr>
        <p:txBody>
          <a:bodyPr/>
          <a:lstStyle/>
          <a:p>
            <a:r>
              <a:rPr lang="en-US" b="1" dirty="0">
                <a:latin typeface="Century Gothic" panose="020B0502020202020204" pitchFamily="34" charset="0"/>
              </a:rPr>
              <a:t>About the Dataset</a:t>
            </a:r>
          </a:p>
        </p:txBody>
      </p:sp>
      <p:pic>
        <p:nvPicPr>
          <p:cNvPr id="5" name="Content Placeholder 4"/>
          <p:cNvPicPr>
            <a:picLocks noGrp="1" noChangeAspect="1"/>
          </p:cNvPicPr>
          <p:nvPr>
            <p:ph sz="half" idx="1"/>
          </p:nvPr>
        </p:nvPicPr>
        <p:blipFill>
          <a:blip r:embed="rId2"/>
          <a:stretch>
            <a:fillRect/>
          </a:stretch>
        </p:blipFill>
        <p:spPr>
          <a:xfrm>
            <a:off x="746848" y="2483351"/>
            <a:ext cx="4622786" cy="3594969"/>
          </a:xfrm>
          <a:prstGeom prst="rect">
            <a:avLst/>
          </a:prstGeom>
        </p:spPr>
      </p:pic>
      <p:pic>
        <p:nvPicPr>
          <p:cNvPr id="6" name="Content Placeholder 5"/>
          <p:cNvPicPr>
            <a:picLocks noGrp="1" noChangeAspect="1"/>
          </p:cNvPicPr>
          <p:nvPr>
            <p:ph sz="half" idx="2"/>
          </p:nvPr>
        </p:nvPicPr>
        <p:blipFill>
          <a:blip r:embed="rId3"/>
          <a:stretch>
            <a:fillRect/>
          </a:stretch>
        </p:blipFill>
        <p:spPr>
          <a:xfrm>
            <a:off x="5906218" y="2878539"/>
            <a:ext cx="5945104" cy="2320562"/>
          </a:xfrm>
          <a:prstGeom prst="rect">
            <a:avLst/>
          </a:prstGeom>
        </p:spPr>
      </p:pic>
      <p:sp>
        <p:nvSpPr>
          <p:cNvPr id="7" name="Text Box 6"/>
          <p:cNvSpPr txBox="1"/>
          <p:nvPr/>
        </p:nvSpPr>
        <p:spPr>
          <a:xfrm>
            <a:off x="6408620" y="2477102"/>
            <a:ext cx="4483100" cy="368300"/>
          </a:xfrm>
          <a:prstGeom prst="rect">
            <a:avLst/>
          </a:prstGeom>
          <a:noFill/>
        </p:spPr>
        <p:txBody>
          <a:bodyPr wrap="square" rtlCol="0">
            <a:spAutoFit/>
          </a:bodyPr>
          <a:lstStyle/>
          <a:p>
            <a:pPr algn="ctr"/>
            <a:r>
              <a:rPr lang="en-IN" altLang="en-US" dirty="0"/>
              <a:t>Numerical features insights</a:t>
            </a:r>
          </a:p>
        </p:txBody>
      </p:sp>
      <p:sp>
        <p:nvSpPr>
          <p:cNvPr id="8" name="Text Box 7"/>
          <p:cNvSpPr txBox="1"/>
          <p:nvPr/>
        </p:nvSpPr>
        <p:spPr>
          <a:xfrm>
            <a:off x="6408620" y="5232238"/>
            <a:ext cx="4483100" cy="368300"/>
          </a:xfrm>
          <a:prstGeom prst="rect">
            <a:avLst/>
          </a:prstGeom>
          <a:noFill/>
        </p:spPr>
        <p:txBody>
          <a:bodyPr wrap="square" rtlCol="0">
            <a:spAutoFit/>
          </a:bodyPr>
          <a:lstStyle/>
          <a:p>
            <a:pPr algn="ctr"/>
            <a:r>
              <a:rPr lang="en-IN" altLang="en-US" dirty="0"/>
              <a:t>Categorical features insights</a:t>
            </a:r>
          </a:p>
        </p:txBody>
      </p:sp>
      <p:pic>
        <p:nvPicPr>
          <p:cNvPr id="3" name="Picture 2">
            <a:extLst>
              <a:ext uri="{FF2B5EF4-FFF2-40B4-BE49-F238E27FC236}">
                <a16:creationId xmlns:a16="http://schemas.microsoft.com/office/drawing/2014/main" id="{C727D320-486A-64A6-1A1A-3ED0D559AA3F}"/>
              </a:ext>
            </a:extLst>
          </p:cNvPr>
          <p:cNvPicPr>
            <a:picLocks noChangeAspect="1"/>
          </p:cNvPicPr>
          <p:nvPr/>
        </p:nvPicPr>
        <p:blipFill>
          <a:blip r:embed="rId4"/>
          <a:stretch>
            <a:fillRect/>
          </a:stretch>
        </p:blipFill>
        <p:spPr>
          <a:xfrm>
            <a:off x="746848" y="1072062"/>
            <a:ext cx="11104474" cy="11888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6" name="Title 25"/>
          <p:cNvSpPr>
            <a:spLocks noGrp="1"/>
          </p:cNvSpPr>
          <p:nvPr/>
        </p:nvSpPr>
        <p:spPr>
          <a:xfrm>
            <a:off x="643278" y="447015"/>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kern="1200" dirty="0">
                <a:solidFill>
                  <a:schemeClr val="tx1"/>
                </a:solidFill>
                <a:latin typeface="+mj-lt"/>
                <a:ea typeface="+mj-ea"/>
                <a:cs typeface="+mj-cs"/>
              </a:rPr>
              <a:t>Exploratory Data Analysis</a:t>
            </a:r>
          </a:p>
        </p:txBody>
      </p:sp>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311952" y="2653690"/>
            <a:ext cx="4770120" cy="37572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Footlocker is the most frequent occurring retailer in the dataset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Total Sales, Operating profit, </a:t>
            </a:r>
            <a:r>
              <a:rPr lang="en-US" sz="1500" dirty="0">
                <a:solidFill>
                  <a:srgbClr val="FF0000"/>
                </a:solidFill>
                <a:latin typeface="Avenir Next LT Pro" panose="020B0504020202020204" pitchFamily="34" charset="0"/>
              </a:rPr>
              <a:t>Operating Margin </a:t>
            </a:r>
            <a:r>
              <a:rPr lang="en-US" sz="1500" dirty="0">
                <a:solidFill>
                  <a:schemeClr val="tx1"/>
                </a:solidFill>
                <a:latin typeface="Avenir Next LT Pro" panose="020B0504020202020204" pitchFamily="34" charset="0"/>
              </a:rPr>
              <a:t>and Units Sold are interrelated and are </a:t>
            </a:r>
            <a:r>
              <a:rPr lang="en-US" sz="1500" b="1" i="1" dirty="0">
                <a:solidFill>
                  <a:schemeClr val="tx1"/>
                </a:solidFill>
                <a:latin typeface="Avenir Next LT Pro" panose="020B0504020202020204" pitchFamily="34" charset="0"/>
              </a:rPr>
              <a:t>right skewed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'Price Per unit' is normally distributed. </a:t>
            </a:r>
            <a:r>
              <a:rPr lang="en-US" sz="1500" dirty="0">
                <a:solidFill>
                  <a:srgbClr val="FF0000"/>
                </a:solidFill>
                <a:latin typeface="Avenir Next LT Pro" panose="020B0504020202020204" pitchFamily="34" charset="0"/>
              </a:rPr>
              <a:t>'Operating Margin' almost takes the shape of a bell</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Online sales are the highest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All products are almost equally distributed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North-east and West contribute to the most observed regions throughout the dataset</a:t>
            </a:r>
          </a:p>
        </p:txBody>
      </p:sp>
      <p:pic>
        <p:nvPicPr>
          <p:cNvPr id="5" name="Picture 4">
            <a:extLst>
              <a:ext uri="{FF2B5EF4-FFF2-40B4-BE49-F238E27FC236}">
                <a16:creationId xmlns:a16="http://schemas.microsoft.com/office/drawing/2014/main" id="{830AE43B-D530-6513-0DE9-AFDAC4F281A3}"/>
              </a:ext>
            </a:extLst>
          </p:cNvPr>
          <p:cNvPicPr>
            <a:picLocks noChangeAspect="1"/>
          </p:cNvPicPr>
          <p:nvPr/>
        </p:nvPicPr>
        <p:blipFill>
          <a:blip r:embed="rId4"/>
          <a:stretch>
            <a:fillRect/>
          </a:stretch>
        </p:blipFill>
        <p:spPr>
          <a:xfrm>
            <a:off x="5192367" y="2358592"/>
            <a:ext cx="6935641" cy="3859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42"/>
          <p:cNvSpPr>
            <a:spLocks noGrp="1" noRot="1" noChangeAspect="1" noMove="1" noResize="1" noEditPoints="1" noAdjustHandles="1" noChangeArrowheads="1" noChangeShapeType="1" noTextEdit="1"/>
          </p:cNvSpPr>
          <p:nvPr/>
        </p:nvSpPr>
        <p:spPr>
          <a:xfrm>
            <a:off x="51250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itle 25"/>
          <p:cNvSpPr>
            <a:spLocks noGrp="1"/>
          </p:cNvSpPr>
          <p:nvPr>
            <p:ph type="title"/>
          </p:nvPr>
        </p:nvSpPr>
        <p:spPr>
          <a:xfrm>
            <a:off x="875665" y="4600575"/>
            <a:ext cx="3365226" cy="1575636"/>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chemeClr val="tx1"/>
                </a:solidFill>
                <a:latin typeface="+mj-lt"/>
              </a:rPr>
              <a:t>(Bi-variate) </a:t>
            </a:r>
            <a:br>
              <a:rPr lang="en-US" sz="2800" b="1" dirty="0">
                <a:solidFill>
                  <a:schemeClr val="tx1"/>
                </a:solidFill>
                <a:latin typeface="+mj-lt"/>
              </a:rPr>
            </a:br>
            <a:r>
              <a:rPr lang="en-US" sz="2000" b="1" dirty="0">
                <a:solidFill>
                  <a:srgbClr val="0070C0"/>
                </a:solidFill>
                <a:latin typeface="+mj-lt"/>
              </a:rPr>
              <a:t>Total Sales and Operating Profit</a:t>
            </a:r>
          </a:p>
        </p:txBody>
      </p:sp>
      <p:pic>
        <p:nvPicPr>
          <p:cNvPr id="3" name="Picture 2" descr="Chart, histogram&#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90" y="175260"/>
            <a:ext cx="8105140" cy="3860165"/>
          </a:xfrm>
          <a:prstGeom prst="rect">
            <a:avLst/>
          </a:prstGeom>
        </p:spPr>
      </p:pic>
      <p:sp>
        <p:nvSpPr>
          <p:cNvPr id="45" name="Rectangle 44"/>
          <p:cNvSpPr>
            <a:spLocks noGrp="1" noRot="1" noChangeAspect="1" noMove="1" noResize="1" noEditPoints="1" noAdjustHandles="1" noChangeArrowheads="1" noChangeShapeType="1" noTextEdit="1"/>
          </p:cNvSpPr>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26"/>
          <p:cNvSpPr txBox="1"/>
          <p:nvPr/>
        </p:nvSpPr>
        <p:spPr>
          <a:xfrm>
            <a:off x="4578824" y="4440602"/>
            <a:ext cx="6860184" cy="1645920"/>
          </a:xfrm>
          <a:prstGeom prst="rect">
            <a:avLst/>
          </a:prstGeom>
        </p:spPr>
        <p:txBody>
          <a:bodyPr vert="horz" lIns="91440" tIns="45720" rIns="91440" bIns="45720" rtlCol="0" anchor="ctr">
            <a:normAutofit fontScale="90000"/>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Significant improvement in sales</a:t>
            </a:r>
            <a:r>
              <a:rPr lang="en-IN" altLang="en-US" sz="1500" dirty="0">
                <a:solidFill>
                  <a:schemeClr val="tx1"/>
                </a:solidFill>
                <a:latin typeface="Century Gothic" panose="020B0502020202020204" pitchFamily="34" charset="0"/>
              </a:rPr>
              <a:t> and operating profit</a:t>
            </a:r>
            <a:r>
              <a:rPr lang="en-US" sz="1500" dirty="0">
                <a:solidFill>
                  <a:schemeClr val="tx1"/>
                </a:solidFill>
                <a:latin typeface="Century Gothic" panose="020B0502020202020204" pitchFamily="34" charset="0"/>
              </a:rPr>
              <a:t> </a:t>
            </a:r>
            <a:r>
              <a:rPr lang="en-IN" altLang="en-US" sz="1500" dirty="0">
                <a:solidFill>
                  <a:schemeClr val="tx1"/>
                </a:solidFill>
                <a:latin typeface="Century Gothic" panose="020B0502020202020204" pitchFamily="34" charset="0"/>
              </a:rPr>
              <a:t>is evident </a:t>
            </a:r>
            <a:r>
              <a:rPr lang="en-US" sz="1500" dirty="0">
                <a:solidFill>
                  <a:schemeClr val="tx1"/>
                </a:solidFill>
                <a:latin typeface="Century Gothic" panose="020B0502020202020204" pitchFamily="34" charset="0"/>
              </a:rPr>
              <a:t>in 2021</a:t>
            </a:r>
          </a:p>
          <a:p>
            <a:pPr>
              <a:spcBef>
                <a:spcPts val="1800"/>
              </a:spcBef>
              <a:spcAft>
                <a:spcPts val="1200"/>
              </a:spcAft>
              <a:buFont typeface="Arial" panose="020B0604020202020204" pitchFamily="34" charset="0"/>
              <a:buChar char="•"/>
            </a:pPr>
            <a:r>
              <a:rPr lang="en-IN" altLang="en-US" sz="1500" dirty="0">
                <a:solidFill>
                  <a:schemeClr val="tx1"/>
                </a:solidFill>
                <a:latin typeface="Century Gothic" panose="020B0502020202020204" pitchFamily="34" charset="0"/>
                <a:sym typeface="+mn-ea"/>
              </a:rPr>
              <a:t>Less number of transactions and bulk sales evident 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Online sales have surfaced in the year 2021 which can suggest the possible jump in the overall sales</a:t>
            </a:r>
          </a:p>
        </p:txBody>
      </p:sp>
      <p:pic>
        <p:nvPicPr>
          <p:cNvPr id="8" name="Content Placeholder 7"/>
          <p:cNvPicPr>
            <a:picLocks noGrp="1" noChangeAspect="1"/>
          </p:cNvPicPr>
          <p:nvPr>
            <p:ph idx="1"/>
          </p:nvPr>
        </p:nvPicPr>
        <p:blipFill>
          <a:blip r:embed="rId5"/>
          <a:stretch>
            <a:fillRect/>
          </a:stretch>
        </p:blipFill>
        <p:spPr>
          <a:xfrm>
            <a:off x="8723630" y="191135"/>
            <a:ext cx="3346450" cy="3844290"/>
          </a:xfrm>
          <a:prstGeom prst="rect">
            <a:avLst/>
          </a:prstGeom>
        </p:spPr>
      </p:pic>
      <p:sp>
        <p:nvSpPr>
          <p:cNvPr id="47" name="Rectangle 46"/>
          <p:cNvSpPr>
            <a:spLocks noGrp="1" noRot="1" noChangeAspect="1" noMove="1" noResize="1" noEditPoints="1" noAdjustHandles="1" noChangeArrowheads="1" noChangeShapeType="1" noTextEdit="1"/>
          </p:cNvSpPr>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926465" y="553720"/>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chemeClr val="tx1"/>
                </a:solidFill>
                <a:latin typeface="+mj-lt"/>
              </a:rPr>
              <a:t>(Bi-variate)</a:t>
            </a:r>
            <a:r>
              <a:rPr lang="en-IN" altLang="en-US" sz="2800" b="1" dirty="0">
                <a:solidFill>
                  <a:schemeClr val="tx1"/>
                </a:solidFill>
                <a:latin typeface="+mj-lt"/>
              </a:rPr>
              <a:t> Product</a:t>
            </a:r>
          </a:p>
        </p:txBody>
      </p:sp>
      <p:pic>
        <p:nvPicPr>
          <p:cNvPr id="5" name="Content Placeholder 4"/>
          <p:cNvPicPr>
            <a:picLocks noGrp="1" noChangeAspect="1"/>
          </p:cNvPicPr>
          <p:nvPr>
            <p:ph sz="half" idx="1"/>
          </p:nvPr>
        </p:nvPicPr>
        <p:blipFill>
          <a:blip r:embed="rId2"/>
          <a:stretch>
            <a:fillRect/>
          </a:stretch>
        </p:blipFill>
        <p:spPr>
          <a:xfrm>
            <a:off x="5065395" y="279400"/>
            <a:ext cx="6938645" cy="3265805"/>
          </a:xfrm>
          <a:prstGeom prst="rect">
            <a:avLst/>
          </a:prstGeom>
        </p:spPr>
      </p:pic>
      <p:pic>
        <p:nvPicPr>
          <p:cNvPr id="6" name="Content Placeholder 5"/>
          <p:cNvPicPr>
            <a:picLocks noGrp="1" noChangeAspect="1"/>
          </p:cNvPicPr>
          <p:nvPr>
            <p:ph sz="half" idx="2"/>
          </p:nvPr>
        </p:nvPicPr>
        <p:blipFill>
          <a:blip r:embed="rId3"/>
          <a:stretch>
            <a:fillRect/>
          </a:stretch>
        </p:blipFill>
        <p:spPr>
          <a:xfrm>
            <a:off x="4792345" y="3615055"/>
            <a:ext cx="7058660" cy="3013075"/>
          </a:xfrm>
          <a:prstGeom prst="rect">
            <a:avLst/>
          </a:prstGeom>
        </p:spPr>
      </p:pic>
      <p:sp>
        <p:nvSpPr>
          <p:cNvPr id="36" name="sketch line"/>
          <p:cNvSpPr>
            <a:spLocks noGrp="1" noRot="1" noChangeAspect="1" noMove="1" noResize="1" noEditPoints="1" noAdjustHandles="1" noChangeArrowheads="1" noChangeShapeType="1" noTextEdit="1"/>
          </p:cNvSpPr>
          <p:nvPr/>
        </p:nvSpPr>
        <p:spPr>
          <a:xfrm>
            <a:off x="713128" y="215719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224790" y="2683510"/>
            <a:ext cx="4770120" cy="25704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4"/>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Men’s Street footware followed by Women’s Appareal are leading products.</a:t>
            </a:r>
          </a:p>
          <a:p>
            <a:pPr algn="just">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Visibly huge number of outliers in each</a:t>
            </a:r>
            <a:r>
              <a:rPr lang="en-IN" altLang="en-US" sz="1500" dirty="0">
                <a:solidFill>
                  <a:schemeClr val="tx1"/>
                </a:solidFill>
                <a:latin typeface="Avenir Next LT Pro" panose="020B0504020202020204" pitchFamily="34" charset="0"/>
              </a:rPr>
              <a:t> product sale data, perhaps the data is mix of retail sale as well as Wholesale for these products. It could be Retail in first year and Wholesale in second year.</a:t>
            </a:r>
          </a:p>
          <a:p>
            <a:pPr algn="just">
              <a:spcBef>
                <a:spcPts val="300"/>
              </a:spcBef>
              <a:spcAft>
                <a:spcPts val="300"/>
              </a:spcAft>
              <a:buFont typeface="Arial" panose="020B0604020202020204" pitchFamily="34" charset="0"/>
              <a:buChar char="•"/>
            </a:pP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rgbClr val="FF0000"/>
                </a:solidFill>
                <a:latin typeface="Avenir Next LT Pro" panose="020B0504020202020204" pitchFamily="34" charset="0"/>
              </a:rPr>
              <a:t>Outliers were not treated by us while evaluation of clusters due to exploratory nature of study.</a:t>
            </a: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US" sz="1500" dirty="0">
              <a:solidFill>
                <a:srgbClr val="FF0000"/>
              </a:solidFill>
              <a:latin typeface="Avenir Next LT Pro" panose="020B05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926465" y="553720"/>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chemeClr val="tx1"/>
                </a:solidFill>
                <a:latin typeface="+mj-lt"/>
              </a:rPr>
              <a:t>(Bi-variate)</a:t>
            </a:r>
            <a:r>
              <a:rPr lang="en-IN" altLang="en-US" sz="2800" b="1" dirty="0">
                <a:solidFill>
                  <a:schemeClr val="tx1"/>
                </a:solidFill>
                <a:latin typeface="+mj-lt"/>
              </a:rPr>
              <a:t> Retailer</a:t>
            </a:r>
          </a:p>
        </p:txBody>
      </p:sp>
      <p:sp>
        <p:nvSpPr>
          <p:cNvPr id="36" name="sketch line"/>
          <p:cNvSpPr>
            <a:spLocks noGrp="1" noRot="1" noChangeAspect="1" noMove="1" noResize="1" noEditPoints="1" noAdjustHandles="1" noChangeArrowheads="1" noChangeShapeType="1" noTextEdit="1"/>
          </p:cNvSpPr>
          <p:nvPr/>
        </p:nvSpPr>
        <p:spPr>
          <a:xfrm>
            <a:off x="713128" y="215719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4926330" y="365125"/>
            <a:ext cx="7123430" cy="3250565"/>
          </a:xfrm>
          <a:prstGeom prst="rect">
            <a:avLst/>
          </a:prstGeom>
        </p:spPr>
      </p:pic>
      <p:pic>
        <p:nvPicPr>
          <p:cNvPr id="9" name="Content Placeholder 8"/>
          <p:cNvPicPr>
            <a:picLocks noGrp="1" noChangeAspect="1"/>
          </p:cNvPicPr>
          <p:nvPr>
            <p:ph idx="1"/>
          </p:nvPr>
        </p:nvPicPr>
        <p:blipFill>
          <a:blip r:embed="rId3"/>
          <a:stretch>
            <a:fillRect/>
          </a:stretch>
        </p:blipFill>
        <p:spPr>
          <a:xfrm>
            <a:off x="5264150" y="3615690"/>
            <a:ext cx="6785610" cy="3037205"/>
          </a:xfrm>
          <a:prstGeom prst="rect">
            <a:avLst/>
          </a:prstGeom>
        </p:spPr>
      </p:pic>
      <p:sp>
        <p:nvSpPr>
          <p:cNvPr id="2" name="Text Placeholder 26"/>
          <p:cNvSpPr txBox="1"/>
          <p:nvPr/>
        </p:nvSpPr>
        <p:spPr>
          <a:xfrm>
            <a:off x="255270" y="2453005"/>
            <a:ext cx="4770120" cy="37572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4"/>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West gear is the leading Retailer followed by Foot Locker in total Sale revenue.</a:t>
            </a:r>
          </a:p>
          <a:p>
            <a:pPr>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Visibly huge number of outliers in each Retailer sale data, indicating the data is mix of retail sale and Wholesale insights, perhaps 2020 is retail and 2021 is Whole sale.</a:t>
            </a:r>
          </a:p>
          <a:p>
            <a:pPr>
              <a:spcBef>
                <a:spcPts val="300"/>
              </a:spcBef>
              <a:spcAft>
                <a:spcPts val="300"/>
              </a:spcAft>
              <a:buFont typeface="Arial" panose="020B0604020202020204" pitchFamily="34" charset="0"/>
              <a:buChar char="•"/>
            </a:pPr>
            <a:endParaRPr lang="en-IN" altLang="en-US" sz="15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500" dirty="0">
                <a:solidFill>
                  <a:srgbClr val="FF0000"/>
                </a:solidFill>
                <a:latin typeface="Avenir Next LT Pro" panose="020B0504020202020204" pitchFamily="34" charset="0"/>
                <a:sym typeface="+mn-ea"/>
              </a:rPr>
              <a:t>Outliers were not treated by us while evaluation of clusters due to exploratory nature of study.</a:t>
            </a: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500" dirty="0">
              <a:solidFill>
                <a:srgbClr val="FF0000"/>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rgbClr val="FF0000"/>
              </a:solidFill>
              <a:latin typeface="Avenir Next LT Pro" panose="020B05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1749</Words>
  <Application>Microsoft Office PowerPoint</Application>
  <PresentationFormat>Widescreen</PresentationFormat>
  <Paragraphs>162</Paragraphs>
  <Slides>27</Slides>
  <Notes>0</Notes>
  <HiddenSlides>0</HiddenSlides>
  <MMClips>0</MMClips>
  <ScaleCrop>false</ScaleCrop>
  <HeadingPairs>
    <vt:vector size="6" baseType="variant">
      <vt:variant>
        <vt:lpstr>Fonts Used</vt:lpstr>
      </vt:variant>
      <vt:variant>
        <vt:i4>9</vt:i4>
      </vt:variant>
      <vt:variant>
        <vt:lpstr>Theme</vt:lpstr>
      </vt:variant>
      <vt:variant>
        <vt:i4>21</vt:i4>
      </vt:variant>
      <vt:variant>
        <vt:lpstr>Slide Titles</vt:lpstr>
      </vt:variant>
      <vt:variant>
        <vt:i4>27</vt:i4>
      </vt:variant>
    </vt:vector>
  </HeadingPairs>
  <TitlesOfParts>
    <vt:vector size="57" baseType="lpstr">
      <vt:lpstr>Microsoft GothicNeo</vt:lpstr>
      <vt:lpstr>Arial</vt:lpstr>
      <vt:lpstr>Arial Narrow</vt:lpstr>
      <vt:lpstr>Avenir Next LT Pro</vt:lpstr>
      <vt:lpstr>Calibri</vt:lpstr>
      <vt:lpstr>Calibri Light</vt:lpstr>
      <vt:lpstr>Century Gothic</vt:lpstr>
      <vt:lpstr>Open Sans</vt:lpstr>
      <vt:lpstr>Wingdings</vt:lpstr>
      <vt:lpstr>Office Theme</vt:lpstr>
      <vt:lpstr>4_Office Theme</vt:lpstr>
      <vt:lpstr>5_Office Theme</vt:lpstr>
      <vt:lpstr>6_Office Theme</vt:lpstr>
      <vt:lpstr>7_Office Theme</vt:lpstr>
      <vt:lpstr>8_Office Theme</vt:lpstr>
      <vt:lpstr>15_Office Theme</vt:lpstr>
      <vt:lpstr>18_Office Theme</vt:lpstr>
      <vt:lpstr>16_Office Theme</vt:lpstr>
      <vt:lpstr>17_Office Theme</vt:lpstr>
      <vt:lpstr>19_Office Theme</vt:lpstr>
      <vt:lpstr>2_Office Theme</vt:lpstr>
      <vt:lpstr>1_Office Theme</vt:lpstr>
      <vt:lpstr>14_Office Theme</vt:lpstr>
      <vt:lpstr>20_Office Theme</vt:lpstr>
      <vt:lpstr>23_Office Theme</vt:lpstr>
      <vt:lpstr>10_Office Theme</vt:lpstr>
      <vt:lpstr>24_Office Theme</vt:lpstr>
      <vt:lpstr>26_Office Theme</vt:lpstr>
      <vt:lpstr>25_Office Theme</vt:lpstr>
      <vt:lpstr>3_Office Theme</vt:lpstr>
      <vt:lpstr>PowerPoint Presentation</vt:lpstr>
      <vt:lpstr>Agenda</vt:lpstr>
      <vt:lpstr>Problem Statement</vt:lpstr>
      <vt:lpstr>About the Dataset</vt:lpstr>
      <vt:lpstr>About the Dataset</vt:lpstr>
      <vt:lpstr>PowerPoint Presentation</vt:lpstr>
      <vt:lpstr>Exploratory  Data Analysis (Bi-variate)  Total Sales and Operating Profit</vt:lpstr>
      <vt:lpstr>Exploratory  Data Analysis (Bi-variate) Product</vt:lpstr>
      <vt:lpstr>Exploratory  Data Analysis (Bi-variate) Retailer</vt:lpstr>
      <vt:lpstr>Exploratory Data Analysis (Bi-variate) Units sold</vt:lpstr>
      <vt:lpstr>Exploratory Data Analysis (Bi-variate) Total sales</vt:lpstr>
      <vt:lpstr>Exploratory Data Analysis Units sold - Region and Sales Method (Bi-variate)</vt:lpstr>
      <vt:lpstr>Exploratory Data Analysis (Bi-variate)</vt:lpstr>
      <vt:lpstr>PowerPoint Presentation</vt:lpstr>
      <vt:lpstr>PowerPoint Presentation</vt:lpstr>
      <vt:lpstr>Clustering</vt:lpstr>
      <vt:lpstr>K- Prototype Clustering</vt:lpstr>
      <vt:lpstr>Clustering (K- Prototype Method)</vt:lpstr>
      <vt:lpstr>Business Insights in Clusters</vt:lpstr>
      <vt:lpstr>Business Insights in Clusters (Retailer and Region - optional)</vt:lpstr>
      <vt:lpstr>Clustering (Only 2 Clusters)</vt:lpstr>
      <vt:lpstr>K- Prototype Clustering</vt:lpstr>
      <vt:lpstr>Clustering (K- means Method)</vt:lpstr>
      <vt:lpstr>Business Insights in Clusters (Sales method and Product)</vt:lpstr>
      <vt:lpstr>Business Insights in Clusters (Region and Retailer)</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Reynolds</dc:creator>
  <cp:lastModifiedBy>Anuj Tiwari</cp:lastModifiedBy>
  <cp:revision>67</cp:revision>
  <dcterms:created xsi:type="dcterms:W3CDTF">2023-04-13T09:12:00Z</dcterms:created>
  <dcterms:modified xsi:type="dcterms:W3CDTF">2023-04-15T12:42:52Z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4025010C3EE8406BBC018D38693401B2</vt:lpwstr>
  </property>
  <property fmtid="{D5CDD505-2E9C-101B-9397-08002B2CF9AE}" pid="3" name="KSOProductBuildVer">
    <vt:lpwstr>1033-11.2.0.11516</vt:lpwstr>
  </property>
</Properties>
</file>